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93" r:id="rId3"/>
    <p:sldId id="292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290" r:id="rId29"/>
    <p:sldId id="332" r:id="rId30"/>
    <p:sldId id="337" r:id="rId31"/>
    <p:sldId id="338" r:id="rId32"/>
    <p:sldId id="339" r:id="rId33"/>
    <p:sldId id="340" r:id="rId34"/>
    <p:sldId id="341" r:id="rId35"/>
    <p:sldId id="342" r:id="rId36"/>
    <p:sldId id="277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3" r:id="rId50"/>
    <p:sldId id="334" r:id="rId51"/>
    <p:sldId id="335" r:id="rId52"/>
    <p:sldId id="336" r:id="rId5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740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9AA2398-C97E-4132-B14C-10FFDC891BF8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D63DFC-C5E6-45D8-BDD1-355F95FF1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61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01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sf=0.87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357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sf=0.83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5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sf=0.79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18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sf=0.71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7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sf=0.6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86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sf=0.5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66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sf=0.44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67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sf=0.37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156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sf=0.27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26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sf=0.23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67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369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sf=0.15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352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sf=0.1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17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sf=0.05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4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sf=0.02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568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sf=0.01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867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sf=0.0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61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sf=0.0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47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53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16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7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7819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526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32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204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34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8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18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45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498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374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8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5606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491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783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148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895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41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509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079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731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85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8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6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sf=0.95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0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sf=0.92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64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sf=0.9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Area = </a:t>
                </a:r>
                <a:r>
                  <a:rPr lang="en-GB" i="0" dirty="0" smtClean="0">
                    <a:latin typeface="Cambria Math"/>
                  </a:rPr>
                  <a:t>𝑥𝑦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3DFC-C5E6-45D8-BDD1-355F95FF16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38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88DB-3E88-4AEA-9A46-3B64E89B66B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CD86-D063-4212-9649-E7624D94F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88DB-3E88-4AEA-9A46-3B64E89B66B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CD86-D063-4212-9649-E7624D94F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96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88DB-3E88-4AEA-9A46-3B64E89B66B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CD86-D063-4212-9649-E7624D94F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2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88DB-3E88-4AEA-9A46-3B64E89B66B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CD86-D063-4212-9649-E7624D94F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6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88DB-3E88-4AEA-9A46-3B64E89B66B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CD86-D063-4212-9649-E7624D94F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6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88DB-3E88-4AEA-9A46-3B64E89B66B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CD86-D063-4212-9649-E7624D94F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03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88DB-3E88-4AEA-9A46-3B64E89B66B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CD86-D063-4212-9649-E7624D94F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6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88DB-3E88-4AEA-9A46-3B64E89B66B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CD86-D063-4212-9649-E7624D94F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4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88DB-3E88-4AEA-9A46-3B64E89B66B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CD86-D063-4212-9649-E7624D94F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9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88DB-3E88-4AEA-9A46-3B64E89B66B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CD86-D063-4212-9649-E7624D94F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88DB-3E88-4AEA-9A46-3B64E89B66B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CD86-D063-4212-9649-E7624D94F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1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88DB-3E88-4AEA-9A46-3B64E89B66B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CCD86-D063-4212-9649-E7624D94F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6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1110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510.png"/><Relationship Id="rId12" Type="http://schemas.openxmlformats.org/officeDocument/2006/relationships/image" Target="../media/image1010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910.png"/><Relationship Id="rId24" Type="http://schemas.openxmlformats.org/officeDocument/2006/relationships/image" Target="../media/image23.png"/><Relationship Id="rId5" Type="http://schemas.openxmlformats.org/officeDocument/2006/relationships/image" Target="../media/image310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811.png"/><Relationship Id="rId19" Type="http://schemas.openxmlformats.org/officeDocument/2006/relationships/image" Target="../media/image18.png"/><Relationship Id="rId4" Type="http://schemas.openxmlformats.org/officeDocument/2006/relationships/image" Target="../media/image210.png"/><Relationship Id="rId9" Type="http://schemas.openxmlformats.org/officeDocument/2006/relationships/image" Target="../media/image711.png"/><Relationship Id="rId14" Type="http://schemas.openxmlformats.org/officeDocument/2006/relationships/image" Target="../media/image1210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7.png"/><Relationship Id="rId3" Type="http://schemas.openxmlformats.org/officeDocument/2006/relationships/image" Target="../media/image1.png"/><Relationship Id="rId21" Type="http://schemas.openxmlformats.org/officeDocument/2006/relationships/image" Target="../media/image80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23.png"/><Relationship Id="rId10" Type="http://schemas.openxmlformats.org/officeDocument/2006/relationships/image" Target="../media/image70.png"/><Relationship Id="rId19" Type="http://schemas.openxmlformats.org/officeDocument/2006/relationships/image" Target="../media/image78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7.png"/><Relationship Id="rId3" Type="http://schemas.openxmlformats.org/officeDocument/2006/relationships/image" Target="../media/image1.png"/><Relationship Id="rId21" Type="http://schemas.openxmlformats.org/officeDocument/2006/relationships/image" Target="../media/image80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23.png"/><Relationship Id="rId10" Type="http://schemas.openxmlformats.org/officeDocument/2006/relationships/image" Target="../media/image70.png"/><Relationship Id="rId19" Type="http://schemas.openxmlformats.org/officeDocument/2006/relationships/image" Target="../media/image78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73.png"/><Relationship Id="rId18" Type="http://schemas.openxmlformats.org/officeDocument/2006/relationships/image" Target="../media/image79.png"/><Relationship Id="rId3" Type="http://schemas.openxmlformats.org/officeDocument/2006/relationships/image" Target="../media/image1.png"/><Relationship Id="rId21" Type="http://schemas.openxmlformats.org/officeDocument/2006/relationships/image" Target="../media/image87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75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5.png"/><Relationship Id="rId5" Type="http://schemas.openxmlformats.org/officeDocument/2006/relationships/image" Target="../media/image65.png"/><Relationship Id="rId15" Type="http://schemas.openxmlformats.org/officeDocument/2006/relationships/image" Target="../media/image23.png"/><Relationship Id="rId10" Type="http://schemas.openxmlformats.org/officeDocument/2006/relationships/image" Target="../media/image84.png"/><Relationship Id="rId19" Type="http://schemas.openxmlformats.org/officeDocument/2006/relationships/image" Target="../media/image80.png"/><Relationship Id="rId4" Type="http://schemas.openxmlformats.org/officeDocument/2006/relationships/image" Target="../media/image81.png"/><Relationship Id="rId9" Type="http://schemas.openxmlformats.org/officeDocument/2006/relationships/image" Target="../media/image69.png"/><Relationship Id="rId22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1110.png"/><Relationship Id="rId3" Type="http://schemas.openxmlformats.org/officeDocument/2006/relationships/image" Target="../media/image1.png"/><Relationship Id="rId7" Type="http://schemas.openxmlformats.org/officeDocument/2006/relationships/image" Target="../media/image510.png"/><Relationship Id="rId12" Type="http://schemas.openxmlformats.org/officeDocument/2006/relationships/image" Target="../media/image10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910.png"/><Relationship Id="rId5" Type="http://schemas.openxmlformats.org/officeDocument/2006/relationships/image" Target="../media/image310.png"/><Relationship Id="rId15" Type="http://schemas.openxmlformats.org/officeDocument/2006/relationships/image" Target="../media/image1310.png"/><Relationship Id="rId10" Type="http://schemas.openxmlformats.org/officeDocument/2006/relationships/image" Target="../media/image811.png"/><Relationship Id="rId4" Type="http://schemas.openxmlformats.org/officeDocument/2006/relationships/image" Target="../media/image210.png"/><Relationship Id="rId9" Type="http://schemas.openxmlformats.org/officeDocument/2006/relationships/image" Target="../media/image711.png"/><Relationship Id="rId14" Type="http://schemas.openxmlformats.org/officeDocument/2006/relationships/image" Target="../media/image12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710.png"/><Relationship Id="rId3" Type="http://schemas.openxmlformats.org/officeDocument/2006/relationships/image" Target="../media/image1.png"/><Relationship Id="rId7" Type="http://schemas.openxmlformats.org/officeDocument/2006/relationships/image" Target="../media/image650.png"/><Relationship Id="rId12" Type="http://schemas.openxmlformats.org/officeDocument/2006/relationships/image" Target="../media/image7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11" Type="http://schemas.openxmlformats.org/officeDocument/2006/relationships/image" Target="../media/image690.png"/><Relationship Id="rId5" Type="http://schemas.openxmlformats.org/officeDocument/2006/relationships/image" Target="../media/image630.png"/><Relationship Id="rId15" Type="http://schemas.openxmlformats.org/officeDocument/2006/relationships/image" Target="../media/image730.png"/><Relationship Id="rId10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Relationship Id="rId14" Type="http://schemas.openxmlformats.org/officeDocument/2006/relationships/image" Target="../media/image7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13" Type="http://schemas.openxmlformats.org/officeDocument/2006/relationships/image" Target="../media/image830.png"/><Relationship Id="rId3" Type="http://schemas.openxmlformats.org/officeDocument/2006/relationships/image" Target="../media/image1.png"/><Relationship Id="rId7" Type="http://schemas.openxmlformats.org/officeDocument/2006/relationships/image" Target="../media/image770.png"/><Relationship Id="rId12" Type="http://schemas.openxmlformats.org/officeDocument/2006/relationships/image" Target="../media/image8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11" Type="http://schemas.openxmlformats.org/officeDocument/2006/relationships/image" Target="../media/image810.png"/><Relationship Id="rId5" Type="http://schemas.openxmlformats.org/officeDocument/2006/relationships/image" Target="../media/image750.png"/><Relationship Id="rId15" Type="http://schemas.openxmlformats.org/officeDocument/2006/relationships/image" Target="../media/image850.png"/><Relationship Id="rId10" Type="http://schemas.openxmlformats.org/officeDocument/2006/relationships/image" Target="../media/image800.png"/><Relationship Id="rId4" Type="http://schemas.openxmlformats.org/officeDocument/2006/relationships/image" Target="../media/image740.png"/><Relationship Id="rId9" Type="http://schemas.openxmlformats.org/officeDocument/2006/relationships/image" Target="../media/image790.png"/><Relationship Id="rId14" Type="http://schemas.openxmlformats.org/officeDocument/2006/relationships/image" Target="../media/image8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1110.png"/><Relationship Id="rId3" Type="http://schemas.openxmlformats.org/officeDocument/2006/relationships/image" Target="../media/image1.png"/><Relationship Id="rId7" Type="http://schemas.openxmlformats.org/officeDocument/2006/relationships/image" Target="../media/image510.png"/><Relationship Id="rId12" Type="http://schemas.openxmlformats.org/officeDocument/2006/relationships/image" Target="../media/image10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910.png"/><Relationship Id="rId5" Type="http://schemas.openxmlformats.org/officeDocument/2006/relationships/image" Target="../media/image310.png"/><Relationship Id="rId15" Type="http://schemas.openxmlformats.org/officeDocument/2006/relationships/image" Target="../media/image23.png"/><Relationship Id="rId10" Type="http://schemas.openxmlformats.org/officeDocument/2006/relationships/image" Target="../media/image811.png"/><Relationship Id="rId4" Type="http://schemas.openxmlformats.org/officeDocument/2006/relationships/image" Target="../media/image210.png"/><Relationship Id="rId9" Type="http://schemas.openxmlformats.org/officeDocument/2006/relationships/image" Target="../media/image711.png"/><Relationship Id="rId14" Type="http://schemas.openxmlformats.org/officeDocument/2006/relationships/image" Target="../media/image12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1.png"/><Relationship Id="rId7" Type="http://schemas.openxmlformats.org/officeDocument/2006/relationships/image" Target="../media/image890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11" Type="http://schemas.openxmlformats.org/officeDocument/2006/relationships/image" Target="../media/image93.png"/><Relationship Id="rId5" Type="http://schemas.openxmlformats.org/officeDocument/2006/relationships/image" Target="../media/image870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0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1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3" Type="http://schemas.openxmlformats.org/officeDocument/2006/relationships/image" Target="../media/image1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3" Type="http://schemas.openxmlformats.org/officeDocument/2006/relationships/image" Target="../media/image1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5" Type="http://schemas.openxmlformats.org/officeDocument/2006/relationships/image" Target="../media/image18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3" Type="http://schemas.openxmlformats.org/officeDocument/2006/relationships/image" Target="../media/image1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1110.png"/><Relationship Id="rId3" Type="http://schemas.openxmlformats.org/officeDocument/2006/relationships/image" Target="../media/image1.png"/><Relationship Id="rId7" Type="http://schemas.openxmlformats.org/officeDocument/2006/relationships/image" Target="../media/image510.png"/><Relationship Id="rId12" Type="http://schemas.openxmlformats.org/officeDocument/2006/relationships/image" Target="../media/image10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910.png"/><Relationship Id="rId5" Type="http://schemas.openxmlformats.org/officeDocument/2006/relationships/image" Target="../media/image310.png"/><Relationship Id="rId15" Type="http://schemas.openxmlformats.org/officeDocument/2006/relationships/image" Target="../media/image1310.png"/><Relationship Id="rId10" Type="http://schemas.openxmlformats.org/officeDocument/2006/relationships/image" Target="../media/image811.png"/><Relationship Id="rId4" Type="http://schemas.openxmlformats.org/officeDocument/2006/relationships/image" Target="../media/image210.png"/><Relationship Id="rId9" Type="http://schemas.openxmlformats.org/officeDocument/2006/relationships/image" Target="../media/image711.png"/><Relationship Id="rId14" Type="http://schemas.openxmlformats.org/officeDocument/2006/relationships/image" Target="../media/image12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811.png"/><Relationship Id="rId4" Type="http://schemas.openxmlformats.org/officeDocument/2006/relationships/image" Target="../media/image210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Four Triangular Areas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2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5A2DC-F799-44BF-BED4-8061B69C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25036D-9735-451C-B1D2-A479A26E3638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6871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9EA5A1-3DF9-4220-BEE1-676FCFD3A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5B7BD4-BD9C-49B6-966B-EA63A8982577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35970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EBECBE-01D4-45D6-A621-6A58D3D9A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96FF4-A512-4841-89EF-70CAC4C861AC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9466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23DFBA-43FF-4162-9ACF-6C312C977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2E127-0D76-4E8B-AF5B-D17D64C96DAC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28262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CCF72-26B5-4477-9396-71C2B8DE2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65F0D9-DFCF-46E3-9184-764F365AE3E4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9982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F72E2F-3425-4A4D-A538-706D27ED6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FF55D2-887C-4298-B52F-F2A5296FE466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24817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A968D-52DB-43E4-A7CF-509B1B97A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76AE32-6D5D-43C9-96F8-D72B5B6C9C70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25972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895CF2-DEC1-461D-BC1E-5AAC5FE46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963E3A-FDDC-4ECD-BEC3-F8F846DD87CA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38670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67DF23-730D-4D76-ADBF-9FA081DC2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38BD51-DD47-4932-9DE4-0FDB46509858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29986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88501D-A907-447F-9572-8B9E57F8F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C07690-74F3-4B45-8439-D1659746CCF6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33288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8716DC-D119-4E01-A9DB-F4B7660442BF}"/>
              </a:ext>
            </a:extLst>
          </p:cNvPr>
          <p:cNvSpPr/>
          <p:nvPr/>
        </p:nvSpPr>
        <p:spPr>
          <a:xfrm>
            <a:off x="-10403" y="-48111"/>
            <a:ext cx="8896866" cy="6271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2EDB8F-05AD-4194-A7A0-0C112ED6A8FC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7,13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493BE-FB17-4FB7-B526-4B463B90D988}"/>
              </a:ext>
            </a:extLst>
          </p:cNvPr>
          <p:cNvSpPr txBox="1"/>
          <p:nvPr/>
        </p:nvSpPr>
        <p:spPr>
          <a:xfrm>
            <a:off x="395537" y="4836784"/>
            <a:ext cx="826078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Calculate the area of each of the four triangles.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The coordinates of each vertex are shown.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386DC-DA8C-4186-9B3F-0DA8DAC97520}"/>
              </a:ext>
            </a:extLst>
          </p:cNvPr>
          <p:cNvSpPr txBox="1"/>
          <p:nvPr/>
        </p:nvSpPr>
        <p:spPr>
          <a:xfrm>
            <a:off x="8327416" y="4414314"/>
            <a:ext cx="3529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7793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5442F-9539-44C4-A587-C01CB5758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9BE7A0-3C8C-4947-B28E-778797DA7C03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883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0C030E-72AB-4934-B95B-151ABE295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5C7D41-3BA4-4437-A297-48E4E893031C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245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22A64-6AAF-4D9D-8682-85CAEC010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A8FFC4-2EBE-4F9B-B033-D1F847F3E5AB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25358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99046F-9F76-4674-BD7E-E9F06E897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BA439B-C73B-4BEC-B0F5-FAF4D20237FF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2039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3B9B54-622C-42FC-AE05-F1DB242DA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F402B-C123-48F5-B0B4-91B26AED8B62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2939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590B15-4B18-4893-B146-8447D895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DB308A-3AE5-43B1-BE69-565340197901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35814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590B15-4B18-4893-B146-8447D895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DF77E5-D3C2-4C39-8E11-CD7210E4E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42B8FB-A95B-4E2C-8792-6F977D5D22E0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6318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590B15-4B18-4893-B146-8447D895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DF77E5-D3C2-4C39-8E11-CD7210E4E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11EDA6-D633-4F0A-8A7D-68587E9DB9CE}"/>
              </a:ext>
            </a:extLst>
          </p:cNvPr>
          <p:cNvSpPr txBox="1"/>
          <p:nvPr/>
        </p:nvSpPr>
        <p:spPr>
          <a:xfrm>
            <a:off x="1011373" y="4428661"/>
            <a:ext cx="7121254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Each triangle came from the same parallelogram.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Each one bisected it.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So they all had the same area.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5D0EA-F49C-4BD7-9667-C058BE37CD21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32538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B93E320C-972A-4562-9ED2-82D952E8F336}"/>
              </a:ext>
            </a:extLst>
          </p:cNvPr>
          <p:cNvSpPr txBox="1"/>
          <p:nvPr/>
        </p:nvSpPr>
        <p:spPr>
          <a:xfrm>
            <a:off x="0" y="5455789"/>
            <a:ext cx="902920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Comic Sans MS" panose="030F0702030302020204" pitchFamily="66" charset="0"/>
              </a:rPr>
              <a:t>Explore the area of triangles with one vertex at the origin.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Can you find a relationship between the area and the coordinates?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5D45E3-8043-4CF1-AA9F-34F4A6D69601}"/>
              </a:ext>
            </a:extLst>
          </p:cNvPr>
          <p:cNvGrpSpPr/>
          <p:nvPr/>
        </p:nvGrpSpPr>
        <p:grpSpPr>
          <a:xfrm>
            <a:off x="16324" y="747686"/>
            <a:ext cx="5906803" cy="4641528"/>
            <a:chOff x="1499684" y="364906"/>
            <a:chExt cx="5906803" cy="4641528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29F3A49-9600-4CED-B843-84C1AC8DD178}"/>
                </a:ext>
              </a:extLst>
            </p:cNvPr>
            <p:cNvSpPr/>
            <p:nvPr/>
          </p:nvSpPr>
          <p:spPr>
            <a:xfrm rot="19658940">
              <a:off x="1499684" y="1382965"/>
              <a:ext cx="3604735" cy="2496002"/>
            </a:xfrm>
            <a:prstGeom prst="triangle">
              <a:avLst>
                <a:gd name="adj" fmla="val 687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A6F9B4-34DC-46F3-808E-8505AD4A6DC5}"/>
                </a:ext>
              </a:extLst>
            </p:cNvPr>
            <p:cNvGrpSpPr/>
            <p:nvPr/>
          </p:nvGrpSpPr>
          <p:grpSpPr>
            <a:xfrm>
              <a:off x="2421488" y="749788"/>
              <a:ext cx="4627899" cy="3909072"/>
              <a:chOff x="2421488" y="749788"/>
              <a:chExt cx="4627899" cy="39090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A863A7C-AB61-436D-88AD-5989EF39AECE}"/>
                  </a:ext>
                </a:extLst>
              </p:cNvPr>
              <p:cNvCxnSpPr>
                <a:stCxn id="5" idx="2"/>
              </p:cNvCxnSpPr>
              <p:nvPr/>
            </p:nvCxnSpPr>
            <p:spPr>
              <a:xfrm>
                <a:off x="2421488" y="4658859"/>
                <a:ext cx="4627899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/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/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/>
                <p:nvPr/>
              </p:nvSpPr>
              <p:spPr>
                <a:xfrm>
                  <a:off x="1945707" y="364906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707" y="364906"/>
                  <a:ext cx="43794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078901F-11FA-4F9D-A1D1-AD8EB8F72133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97412B-B14E-4FA3-B9EE-051B518A5CE7}"/>
              </a:ext>
            </a:extLst>
          </p:cNvPr>
          <p:cNvCxnSpPr>
            <a:cxnSpLocks/>
          </p:cNvCxnSpPr>
          <p:nvPr/>
        </p:nvCxnSpPr>
        <p:spPr>
          <a:xfrm flipV="1">
            <a:off x="943166" y="958198"/>
            <a:ext cx="0" cy="40788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742912"/>
                  </p:ext>
                </p:extLst>
              </p:nvPr>
            </p:nvGraphicFramePr>
            <p:xfrm>
              <a:off x="2875127" y="747686"/>
              <a:ext cx="6095999" cy="3977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609">
                      <a:extLst>
                        <a:ext uri="{9D8B030D-6E8A-4147-A177-3AD203B41FA5}">
                          <a16:colId xmlns:a16="http://schemas.microsoft.com/office/drawing/2014/main" val="3809156733"/>
                        </a:ext>
                      </a:extLst>
                    </a:gridCol>
                    <a:gridCol w="1164609">
                      <a:extLst>
                        <a:ext uri="{9D8B030D-6E8A-4147-A177-3AD203B41FA5}">
                          <a16:colId xmlns:a16="http://schemas.microsoft.com/office/drawing/2014/main" val="38136202"/>
                        </a:ext>
                      </a:extLst>
                    </a:gridCol>
                    <a:gridCol w="1164609">
                      <a:extLst>
                        <a:ext uri="{9D8B030D-6E8A-4147-A177-3AD203B41FA5}">
                          <a16:colId xmlns:a16="http://schemas.microsoft.com/office/drawing/2014/main" val="1388461839"/>
                        </a:ext>
                      </a:extLst>
                    </a:gridCol>
                    <a:gridCol w="1164609">
                      <a:extLst>
                        <a:ext uri="{9D8B030D-6E8A-4147-A177-3AD203B41FA5}">
                          <a16:colId xmlns:a16="http://schemas.microsoft.com/office/drawing/2014/main" val="2080418134"/>
                        </a:ext>
                      </a:extLst>
                    </a:gridCol>
                    <a:gridCol w="1437563">
                      <a:extLst>
                        <a:ext uri="{9D8B030D-6E8A-4147-A177-3AD203B41FA5}">
                          <a16:colId xmlns:a16="http://schemas.microsoft.com/office/drawing/2014/main" val="5045256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600" b="1" i="1" dirty="0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GB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600" b="1" i="1" dirty="0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GB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600" b="1" i="0" dirty="0" smtClean="0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oMath>
                            </m:oMathPara>
                          </a14:m>
                          <a:endParaRPr lang="en-GB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600" b="1" i="1" dirty="0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en-GB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600" b="1" i="1" dirty="0" smtClean="0">
                                    <a:latin typeface="Cambria Math" panose="02040503050406030204" pitchFamily="18" charset="0"/>
                                  </a:rPr>
                                  <m:t>𝑨𝒓𝒆𝒂</m:t>
                                </m:r>
                              </m:oMath>
                            </m:oMathPara>
                          </a14:m>
                          <a:endParaRPr lang="en-GB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4236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0602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18809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9515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0347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69787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4102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11696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3609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1017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742912"/>
                  </p:ext>
                </p:extLst>
              </p:nvPr>
            </p:nvGraphicFramePr>
            <p:xfrm>
              <a:off x="2875127" y="747686"/>
              <a:ext cx="6095999" cy="3977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609">
                      <a:extLst>
                        <a:ext uri="{9D8B030D-6E8A-4147-A177-3AD203B41FA5}">
                          <a16:colId xmlns:a16="http://schemas.microsoft.com/office/drawing/2014/main" val="3809156733"/>
                        </a:ext>
                      </a:extLst>
                    </a:gridCol>
                    <a:gridCol w="1164609">
                      <a:extLst>
                        <a:ext uri="{9D8B030D-6E8A-4147-A177-3AD203B41FA5}">
                          <a16:colId xmlns:a16="http://schemas.microsoft.com/office/drawing/2014/main" val="38136202"/>
                        </a:ext>
                      </a:extLst>
                    </a:gridCol>
                    <a:gridCol w="1164609">
                      <a:extLst>
                        <a:ext uri="{9D8B030D-6E8A-4147-A177-3AD203B41FA5}">
                          <a16:colId xmlns:a16="http://schemas.microsoft.com/office/drawing/2014/main" val="1388461839"/>
                        </a:ext>
                      </a:extLst>
                    </a:gridCol>
                    <a:gridCol w="1164609">
                      <a:extLst>
                        <a:ext uri="{9D8B030D-6E8A-4147-A177-3AD203B41FA5}">
                          <a16:colId xmlns:a16="http://schemas.microsoft.com/office/drawing/2014/main" val="2080418134"/>
                        </a:ext>
                      </a:extLst>
                    </a:gridCol>
                    <a:gridCol w="1437563">
                      <a:extLst>
                        <a:ext uri="{9D8B030D-6E8A-4147-A177-3AD203B41FA5}">
                          <a16:colId xmlns:a16="http://schemas.microsoft.com/office/drawing/2014/main" val="50452567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24" t="-952" r="-425131" b="-52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524" t="-952" r="-325131" b="-52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9479" t="-952" r="-223438" b="-52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047" t="-952" r="-124607" b="-52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24576" t="-952" r="-847" b="-52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4236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0602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18809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49515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03473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69787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41029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11696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63609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10174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01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Manual Input 26">
            <a:extLst>
              <a:ext uri="{FF2B5EF4-FFF2-40B4-BE49-F238E27FC236}">
                <a16:creationId xmlns:a16="http://schemas.microsoft.com/office/drawing/2014/main" id="{8A639ACE-5A18-48C7-A29B-2288A3673D85}"/>
              </a:ext>
            </a:extLst>
          </p:cNvPr>
          <p:cNvSpPr/>
          <p:nvPr/>
        </p:nvSpPr>
        <p:spPr>
          <a:xfrm>
            <a:off x="1744514" y="1603741"/>
            <a:ext cx="2249657" cy="34318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8000"/>
              <a:gd name="connsiteX1" fmla="*/ 10000 w 10000"/>
              <a:gd name="connsiteY1" fmla="*/ 3684 h 8000"/>
              <a:gd name="connsiteX2" fmla="*/ 10000 w 10000"/>
              <a:gd name="connsiteY2" fmla="*/ 8000 h 8000"/>
              <a:gd name="connsiteX3" fmla="*/ 0 w 10000"/>
              <a:gd name="connsiteY3" fmla="*/ 8000 h 8000"/>
              <a:gd name="connsiteX4" fmla="*/ 0 w 10000"/>
              <a:gd name="connsiteY4" fmla="*/ 0 h 8000"/>
              <a:gd name="connsiteX0" fmla="*/ 0 w 10045"/>
              <a:gd name="connsiteY0" fmla="*/ 0 h 10000"/>
              <a:gd name="connsiteX1" fmla="*/ 10045 w 10045"/>
              <a:gd name="connsiteY1" fmla="*/ 4368 h 10000"/>
              <a:gd name="connsiteX2" fmla="*/ 10000 w 10045"/>
              <a:gd name="connsiteY2" fmla="*/ 10000 h 10000"/>
              <a:gd name="connsiteX3" fmla="*/ 0 w 10045"/>
              <a:gd name="connsiteY3" fmla="*/ 10000 h 10000"/>
              <a:gd name="connsiteX4" fmla="*/ 0 w 1004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" h="10000">
                <a:moveTo>
                  <a:pt x="0" y="0"/>
                </a:moveTo>
                <a:lnTo>
                  <a:pt x="10045" y="4368"/>
                </a:lnTo>
                <a:cubicBezTo>
                  <a:pt x="10030" y="6245"/>
                  <a:pt x="10015" y="8123"/>
                  <a:pt x="10000" y="10000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2EBA8FC-654C-4F41-8146-28D156151774}"/>
              </a:ext>
            </a:extLst>
          </p:cNvPr>
          <p:cNvSpPr/>
          <p:nvPr/>
        </p:nvSpPr>
        <p:spPr>
          <a:xfrm>
            <a:off x="985630" y="1594233"/>
            <a:ext cx="736869" cy="3434709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50A2CF6-1F85-4C07-A22D-F70E99817578}"/>
              </a:ext>
            </a:extLst>
          </p:cNvPr>
          <p:cNvSpPr/>
          <p:nvPr/>
        </p:nvSpPr>
        <p:spPr>
          <a:xfrm>
            <a:off x="985630" y="3103585"/>
            <a:ext cx="3028526" cy="1925357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78901F-11FA-4F9D-A1D1-AD8EB8F72133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5D45E3-8043-4CF1-AA9F-34F4A6D69601}"/>
              </a:ext>
            </a:extLst>
          </p:cNvPr>
          <p:cNvGrpSpPr/>
          <p:nvPr/>
        </p:nvGrpSpPr>
        <p:grpSpPr>
          <a:xfrm>
            <a:off x="13319" y="745765"/>
            <a:ext cx="5906803" cy="4643449"/>
            <a:chOff x="1499684" y="362985"/>
            <a:chExt cx="5906803" cy="4643449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29F3A49-9600-4CED-B843-84C1AC8DD178}"/>
                </a:ext>
              </a:extLst>
            </p:cNvPr>
            <p:cNvSpPr/>
            <p:nvPr/>
          </p:nvSpPr>
          <p:spPr>
            <a:xfrm rot="19658940">
              <a:off x="1499684" y="1382965"/>
              <a:ext cx="3604735" cy="2496002"/>
            </a:xfrm>
            <a:prstGeom prst="triangle">
              <a:avLst>
                <a:gd name="adj" fmla="val 687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A6F9B4-34DC-46F3-808E-8505AD4A6DC5}"/>
                </a:ext>
              </a:extLst>
            </p:cNvPr>
            <p:cNvGrpSpPr/>
            <p:nvPr/>
          </p:nvGrpSpPr>
          <p:grpSpPr>
            <a:xfrm>
              <a:off x="2421488" y="749788"/>
              <a:ext cx="4627899" cy="3909072"/>
              <a:chOff x="2421488" y="749788"/>
              <a:chExt cx="4627899" cy="39090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A863A7C-AB61-436D-88AD-5989EF39AECE}"/>
                  </a:ext>
                </a:extLst>
              </p:cNvPr>
              <p:cNvCxnSpPr>
                <a:stCxn id="5" idx="2"/>
              </p:cNvCxnSpPr>
              <p:nvPr/>
            </p:nvCxnSpPr>
            <p:spPr>
              <a:xfrm>
                <a:off x="2421488" y="4658859"/>
                <a:ext cx="4627899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/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/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/>
                <p:nvPr/>
              </p:nvSpPr>
              <p:spPr>
                <a:xfrm>
                  <a:off x="1944413" y="362985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413" y="362985"/>
                  <a:ext cx="43794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AF97EB-1508-4F93-8F25-95FD2C975123}"/>
              </a:ext>
            </a:extLst>
          </p:cNvPr>
          <p:cNvCxnSpPr>
            <a:stCxn id="5" idx="0"/>
          </p:cNvCxnSpPr>
          <p:nvPr/>
        </p:nvCxnSpPr>
        <p:spPr>
          <a:xfrm>
            <a:off x="1719495" y="1597377"/>
            <a:ext cx="25020" cy="34351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43BBAA-9530-4FC6-8AB6-0E20B7AAC62B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4006112" y="3103585"/>
            <a:ext cx="0" cy="19662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885C71-06AC-4BD3-9E2A-ABCE77DB1E0D}"/>
              </a:ext>
            </a:extLst>
          </p:cNvPr>
          <p:cNvCxnSpPr>
            <a:cxnSpLocks/>
          </p:cNvCxnSpPr>
          <p:nvPr/>
        </p:nvCxnSpPr>
        <p:spPr>
          <a:xfrm flipV="1">
            <a:off x="943166" y="958198"/>
            <a:ext cx="0" cy="40788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F9F83B-22F9-4055-8A0E-02822CC9A503}"/>
                  </a:ext>
                </a:extLst>
              </p:cNvPr>
              <p:cNvSpPr txBox="1"/>
              <p:nvPr/>
            </p:nvSpPr>
            <p:spPr>
              <a:xfrm>
                <a:off x="4572000" y="1201104"/>
                <a:ext cx="4382738" cy="18548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𝑐𝑑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F9F83B-22F9-4055-8A0E-02822CC9A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01104"/>
                <a:ext cx="4382738" cy="1854867"/>
              </a:xfrm>
              <a:prstGeom prst="rect">
                <a:avLst/>
              </a:prstGeom>
              <a:blipFill>
                <a:blip r:embed="rId7"/>
                <a:stretch>
                  <a:fillRect b="-2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971F8CA2-66EB-405D-B953-DCAE80BF7AE8}"/>
              </a:ext>
            </a:extLst>
          </p:cNvPr>
          <p:cNvSpPr/>
          <p:nvPr/>
        </p:nvSpPr>
        <p:spPr>
          <a:xfrm>
            <a:off x="6136640" y="994997"/>
            <a:ext cx="1849120" cy="79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601E3A-C7B8-4D5A-923E-0D0B57047A37}"/>
              </a:ext>
            </a:extLst>
          </p:cNvPr>
          <p:cNvSpPr/>
          <p:nvPr/>
        </p:nvSpPr>
        <p:spPr>
          <a:xfrm>
            <a:off x="7995920" y="994997"/>
            <a:ext cx="772160" cy="79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FC3D1E-F3D6-4A8F-9792-ABF602CE1B28}"/>
              </a:ext>
            </a:extLst>
          </p:cNvPr>
          <p:cNvCxnSpPr/>
          <p:nvPr/>
        </p:nvCxnSpPr>
        <p:spPr>
          <a:xfrm flipV="1">
            <a:off x="5948474" y="2011680"/>
            <a:ext cx="216518" cy="355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DA826C-A8C3-4345-A2C6-8F1FD258C3DE}"/>
              </a:ext>
            </a:extLst>
          </p:cNvPr>
          <p:cNvCxnSpPr/>
          <p:nvPr/>
        </p:nvCxnSpPr>
        <p:spPr>
          <a:xfrm flipV="1">
            <a:off x="6994001" y="2011680"/>
            <a:ext cx="216518" cy="355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AB2788-0DFE-4E01-AF6F-7C61EF3E7704}"/>
              </a:ext>
            </a:extLst>
          </p:cNvPr>
          <p:cNvCxnSpPr/>
          <p:nvPr/>
        </p:nvCxnSpPr>
        <p:spPr>
          <a:xfrm flipV="1">
            <a:off x="7532721" y="2011680"/>
            <a:ext cx="216518" cy="355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96489D-0D45-4AA6-82DC-4E1122E7E823}"/>
              </a:ext>
            </a:extLst>
          </p:cNvPr>
          <p:cNvCxnSpPr/>
          <p:nvPr/>
        </p:nvCxnSpPr>
        <p:spPr>
          <a:xfrm flipV="1">
            <a:off x="8585340" y="2011680"/>
            <a:ext cx="216518" cy="355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26" grpId="0" animBg="1"/>
      <p:bldP spid="28" grpId="0" uiExpand="1" build="p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7,13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83F1417-460E-4EB4-A563-EF07C3270A99}"/>
              </a:ext>
            </a:extLst>
          </p:cNvPr>
          <p:cNvSpPr/>
          <p:nvPr/>
        </p:nvSpPr>
        <p:spPr>
          <a:xfrm>
            <a:off x="353007" y="2232742"/>
            <a:ext cx="1522491" cy="2109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8A4EAC-304C-4851-AFC1-489AE4D8EEE9}"/>
                  </a:ext>
                </a:extLst>
              </p:cNvPr>
              <p:cNvSpPr txBox="1"/>
              <p:nvPr/>
            </p:nvSpPr>
            <p:spPr>
              <a:xfrm>
                <a:off x="581774" y="2196164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8A4EAC-304C-4851-AFC1-489AE4D8E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74" y="2196164"/>
                <a:ext cx="324128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6B83132-30DA-40EE-BE28-B1ED9E4444B6}"/>
                  </a:ext>
                </a:extLst>
              </p:cNvPr>
              <p:cNvSpPr txBox="1"/>
              <p:nvPr/>
            </p:nvSpPr>
            <p:spPr>
              <a:xfrm>
                <a:off x="1425766" y="2196164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6B83132-30DA-40EE-BE28-B1ED9E444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766" y="2196164"/>
                <a:ext cx="324128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6B76FF-D113-44A0-9F45-DFBEBC18CD7E}"/>
                  </a:ext>
                </a:extLst>
              </p:cNvPr>
              <p:cNvSpPr txBox="1"/>
              <p:nvPr/>
            </p:nvSpPr>
            <p:spPr>
              <a:xfrm>
                <a:off x="269371" y="3161749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6B76FF-D113-44A0-9F45-DFBEBC18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71" y="3161749"/>
                <a:ext cx="32412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CE74D2-0220-4A55-81C7-F59862A6FB06}"/>
                  </a:ext>
                </a:extLst>
              </p:cNvPr>
              <p:cNvSpPr txBox="1"/>
              <p:nvPr/>
            </p:nvSpPr>
            <p:spPr>
              <a:xfrm>
                <a:off x="1609960" y="2633191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CE74D2-0220-4A55-81C7-F59862A6F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960" y="2633191"/>
                <a:ext cx="324128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D5C956-A878-46DF-8662-2065DC8C94E3}"/>
                  </a:ext>
                </a:extLst>
              </p:cNvPr>
              <p:cNvSpPr txBox="1"/>
              <p:nvPr/>
            </p:nvSpPr>
            <p:spPr>
              <a:xfrm>
                <a:off x="1609960" y="3769559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D5C956-A878-46DF-8662-2065DC8C9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960" y="3769559"/>
                <a:ext cx="324128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78696D-8149-4863-B7BB-9EB00E3C7710}"/>
                  </a:ext>
                </a:extLst>
              </p:cNvPr>
              <p:cNvSpPr txBox="1"/>
              <p:nvPr/>
            </p:nvSpPr>
            <p:spPr>
              <a:xfrm>
                <a:off x="939362" y="4079503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78696D-8149-4863-B7BB-9EB00E3C7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62" y="4079503"/>
                <a:ext cx="324128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891939-9598-4A80-9D2B-46A53BAB53FC}"/>
                  </a:ext>
                </a:extLst>
              </p:cNvPr>
              <p:cNvSpPr txBox="1"/>
              <p:nvPr/>
            </p:nvSpPr>
            <p:spPr>
              <a:xfrm>
                <a:off x="474372" y="2621121"/>
                <a:ext cx="42351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891939-9598-4A80-9D2B-46A53BAB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72" y="2621121"/>
                <a:ext cx="423514" cy="495649"/>
              </a:xfrm>
              <a:prstGeom prst="rect">
                <a:avLst/>
              </a:prstGeom>
              <a:blipFill>
                <a:blip r:embed="rId2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5EF815-FF9A-4833-8253-DC3B9D671C91}"/>
                  </a:ext>
                </a:extLst>
              </p:cNvPr>
              <p:cNvSpPr txBox="1"/>
              <p:nvPr/>
            </p:nvSpPr>
            <p:spPr>
              <a:xfrm>
                <a:off x="1445498" y="2442789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5EF815-FF9A-4833-8253-DC3B9D671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498" y="2442789"/>
                <a:ext cx="324127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FA790D-6315-457B-91A5-CFBBC1DC2A27}"/>
                  </a:ext>
                </a:extLst>
              </p:cNvPr>
              <p:cNvSpPr txBox="1"/>
              <p:nvPr/>
            </p:nvSpPr>
            <p:spPr>
              <a:xfrm>
                <a:off x="1207136" y="3809686"/>
                <a:ext cx="423514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FA790D-6315-457B-91A5-CFBBC1DC2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36" y="3809686"/>
                <a:ext cx="423514" cy="500009"/>
              </a:xfrm>
              <a:prstGeom prst="rect">
                <a:avLst/>
              </a:prstGeom>
              <a:blipFill>
                <a:blip r:embed="rId2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9387A1-93FF-4F7C-BF77-A8848BE5D27D}"/>
                  </a:ext>
                </a:extLst>
              </p:cNvPr>
              <p:cNvSpPr txBox="1"/>
              <p:nvPr/>
            </p:nvSpPr>
            <p:spPr>
              <a:xfrm>
                <a:off x="1013311" y="3193151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9387A1-93FF-4F7C-BF77-A8848BE5D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11" y="3193151"/>
                <a:ext cx="439544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8400BA0-753C-49D2-8105-582EBCA448E2}"/>
              </a:ext>
            </a:extLst>
          </p:cNvPr>
          <p:cNvSpPr/>
          <p:nvPr/>
        </p:nvSpPr>
        <p:spPr>
          <a:xfrm>
            <a:off x="2306462" y="2264546"/>
            <a:ext cx="887222" cy="2076058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3404BF66-2E66-433D-8F64-9B2896CF2E2F}"/>
              </a:ext>
            </a:extLst>
          </p:cNvPr>
          <p:cNvSpPr/>
          <p:nvPr/>
        </p:nvSpPr>
        <p:spPr>
          <a:xfrm>
            <a:off x="3193111" y="1331903"/>
            <a:ext cx="1522491" cy="30087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689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6892 h 10000"/>
              <a:gd name="connsiteX0" fmla="*/ 0 w 10000"/>
              <a:gd name="connsiteY0" fmla="*/ 699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6991 h 10000"/>
              <a:gd name="connsiteX0" fmla="*/ 0 w 10000"/>
              <a:gd name="connsiteY0" fmla="*/ 297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74 h 10000"/>
              <a:gd name="connsiteX0" fmla="*/ 0 w 10000"/>
              <a:gd name="connsiteY0" fmla="*/ 307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07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07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07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2A9242-35C2-4EF5-991C-00CEDC6E7D89}"/>
                  </a:ext>
                </a:extLst>
              </p:cNvPr>
              <p:cNvSpPr txBox="1"/>
              <p:nvPr/>
            </p:nvSpPr>
            <p:spPr>
              <a:xfrm>
                <a:off x="2617547" y="4079503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2A9242-35C2-4EF5-991C-00CEDC6E7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47" y="4079503"/>
                <a:ext cx="324128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83385E-AD09-4996-A9C1-3B5782F5BD81}"/>
                  </a:ext>
                </a:extLst>
              </p:cNvPr>
              <p:cNvSpPr txBox="1"/>
              <p:nvPr/>
            </p:nvSpPr>
            <p:spPr>
              <a:xfrm>
                <a:off x="2956416" y="3283392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83385E-AD09-4996-A9C1-3B5782F5B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416" y="3283392"/>
                <a:ext cx="32412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D74ECE-D81C-4102-BC85-64BF92C2B9B8}"/>
                  </a:ext>
                </a:extLst>
              </p:cNvPr>
              <p:cNvSpPr txBox="1"/>
              <p:nvPr/>
            </p:nvSpPr>
            <p:spPr>
              <a:xfrm>
                <a:off x="3726695" y="4079503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D74ECE-D81C-4102-BC85-64BF92C2B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5" y="4079503"/>
                <a:ext cx="324128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5F30473-C3E8-4672-A473-C6F56F8899C9}"/>
                  </a:ext>
                </a:extLst>
              </p:cNvPr>
              <p:cNvSpPr txBox="1"/>
              <p:nvPr/>
            </p:nvSpPr>
            <p:spPr>
              <a:xfrm>
                <a:off x="4348336" y="2787079"/>
                <a:ext cx="4235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5F30473-C3E8-4672-A473-C6F56F889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36" y="2787079"/>
                <a:ext cx="423513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351480-9710-4152-B9BC-146313401D81}"/>
                  </a:ext>
                </a:extLst>
              </p:cNvPr>
              <p:cNvSpPr txBox="1"/>
              <p:nvPr/>
            </p:nvSpPr>
            <p:spPr>
              <a:xfrm>
                <a:off x="2679724" y="3485290"/>
                <a:ext cx="42351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351480-9710-4152-B9BC-146313401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24" y="3485290"/>
                <a:ext cx="423513" cy="495649"/>
              </a:xfrm>
              <a:prstGeom prst="rect">
                <a:avLst/>
              </a:prstGeom>
              <a:blipFill>
                <a:blip r:embed="rId2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FBEEF2-2118-4F66-ACE5-FB0E67698F26}"/>
                  </a:ext>
                </a:extLst>
              </p:cNvPr>
              <p:cNvSpPr txBox="1"/>
              <p:nvPr/>
            </p:nvSpPr>
            <p:spPr>
              <a:xfrm>
                <a:off x="3753832" y="2847031"/>
                <a:ext cx="423513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85</m:t>
                          </m:r>
                        </m:num>
                        <m:den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FBEEF2-2118-4F66-ACE5-FB0E67698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832" y="2847031"/>
                <a:ext cx="423513" cy="500009"/>
              </a:xfrm>
              <a:prstGeom prst="rect">
                <a:avLst/>
              </a:prstGeom>
              <a:blipFill>
                <a:blip r:embed="rId2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3EC905-0D06-4A2B-95D6-7459B29A0FD5}"/>
                  </a:ext>
                </a:extLst>
              </p:cNvPr>
              <p:cNvSpPr txBox="1"/>
              <p:nvPr/>
            </p:nvSpPr>
            <p:spPr>
              <a:xfrm>
                <a:off x="3193111" y="2466961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3EC905-0D06-4A2B-95D6-7459B29A0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11" y="2466961"/>
                <a:ext cx="439544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40231A-229D-4B79-B353-5CC810D2487F}"/>
                  </a:ext>
                </a:extLst>
              </p:cNvPr>
              <p:cNvSpPr txBox="1"/>
              <p:nvPr/>
            </p:nvSpPr>
            <p:spPr>
              <a:xfrm>
                <a:off x="5414672" y="2742558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40231A-229D-4B79-B353-5CC810D24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72" y="2742558"/>
                <a:ext cx="439544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22A454-522F-4A77-953B-C26E4392EFFF}"/>
                  </a:ext>
                </a:extLst>
              </p:cNvPr>
              <p:cNvSpPr txBox="1"/>
              <p:nvPr/>
            </p:nvSpPr>
            <p:spPr>
              <a:xfrm>
                <a:off x="7245120" y="3114022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22A454-522F-4A77-953B-C26E4392E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120" y="3114022"/>
                <a:ext cx="439544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76FA05F-09B0-4F9B-8B26-6D60BC862CD5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8302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6" grpId="0" animBg="1"/>
      <p:bldP spid="8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078901F-11FA-4F9D-A1D1-AD8EB8F72133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5D45E3-8043-4CF1-AA9F-34F4A6D69601}"/>
              </a:ext>
            </a:extLst>
          </p:cNvPr>
          <p:cNvGrpSpPr/>
          <p:nvPr/>
        </p:nvGrpSpPr>
        <p:grpSpPr>
          <a:xfrm>
            <a:off x="13319" y="745765"/>
            <a:ext cx="5906803" cy="4643449"/>
            <a:chOff x="1499684" y="362985"/>
            <a:chExt cx="5906803" cy="4643449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29F3A49-9600-4CED-B843-84C1AC8DD178}"/>
                </a:ext>
              </a:extLst>
            </p:cNvPr>
            <p:cNvSpPr/>
            <p:nvPr/>
          </p:nvSpPr>
          <p:spPr>
            <a:xfrm rot="19658940">
              <a:off x="1499684" y="1382965"/>
              <a:ext cx="3604735" cy="2496002"/>
            </a:xfrm>
            <a:prstGeom prst="triangle">
              <a:avLst>
                <a:gd name="adj" fmla="val 687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A6F9B4-34DC-46F3-808E-8505AD4A6DC5}"/>
                </a:ext>
              </a:extLst>
            </p:cNvPr>
            <p:cNvGrpSpPr/>
            <p:nvPr/>
          </p:nvGrpSpPr>
          <p:grpSpPr>
            <a:xfrm>
              <a:off x="2421488" y="749788"/>
              <a:ext cx="4627899" cy="3909072"/>
              <a:chOff x="2421488" y="749788"/>
              <a:chExt cx="4627899" cy="39090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A863A7C-AB61-436D-88AD-5989EF39AECE}"/>
                  </a:ext>
                </a:extLst>
              </p:cNvPr>
              <p:cNvCxnSpPr>
                <a:stCxn id="5" idx="2"/>
              </p:cNvCxnSpPr>
              <p:nvPr/>
            </p:nvCxnSpPr>
            <p:spPr>
              <a:xfrm>
                <a:off x="2421488" y="4658859"/>
                <a:ext cx="4627899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/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/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/>
                <p:nvPr/>
              </p:nvSpPr>
              <p:spPr>
                <a:xfrm>
                  <a:off x="1944413" y="362985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413" y="362985"/>
                  <a:ext cx="43794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885C71-06AC-4BD3-9E2A-ABCE77DB1E0D}"/>
              </a:ext>
            </a:extLst>
          </p:cNvPr>
          <p:cNvCxnSpPr>
            <a:cxnSpLocks/>
          </p:cNvCxnSpPr>
          <p:nvPr/>
        </p:nvCxnSpPr>
        <p:spPr>
          <a:xfrm flipV="1">
            <a:off x="943166" y="958198"/>
            <a:ext cx="0" cy="40788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F9F83B-22F9-4055-8A0E-02822CC9A503}"/>
                  </a:ext>
                </a:extLst>
              </p:cNvPr>
              <p:cNvSpPr txBox="1"/>
              <p:nvPr/>
            </p:nvSpPr>
            <p:spPr>
              <a:xfrm>
                <a:off x="963318" y="2279500"/>
                <a:ext cx="2987748" cy="1414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𝐴𝑟𝑒𝑎</m:t>
                      </m:r>
                    </m:oMath>
                  </m:oMathPara>
                </a14:m>
                <a:endParaRPr lang="en-GB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F9F83B-22F9-4055-8A0E-02822CC9A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18" y="2279500"/>
                <a:ext cx="2987748" cy="14144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539C48-20D2-478F-9C91-D0DC0021BA4B}"/>
                  </a:ext>
                </a:extLst>
              </p:cNvPr>
              <p:cNvSpPr txBox="1"/>
              <p:nvPr/>
            </p:nvSpPr>
            <p:spPr>
              <a:xfrm>
                <a:off x="5639994" y="1061445"/>
                <a:ext cx="3344520" cy="372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400" dirty="0">
                    <a:latin typeface="Comic Sans MS" panose="030F0702030302020204" pitchFamily="66" charset="0"/>
                  </a:rPr>
                  <a:t>Apply this formula to your four triangles.</a:t>
                </a:r>
              </a:p>
              <a:p>
                <a:pPr>
                  <a:spcAft>
                    <a:spcPts val="600"/>
                  </a:spcAft>
                </a:pPr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sz="2400" dirty="0">
                    <a:latin typeface="Comic Sans MS" panose="030F0702030302020204" pitchFamily="66" charset="0"/>
                  </a:rPr>
                  <a:t>Let the lowest vertex be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endParaRPr lang="en-GB" sz="2400" dirty="0">
                  <a:latin typeface="Comic Sans MS" panose="030F0702030302020204" pitchFamily="66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will be the first vertex </a:t>
                </a:r>
                <a:r>
                  <a:rPr lang="en-GB" sz="2400" b="1" u="sng" dirty="0">
                    <a:latin typeface="Comic Sans MS" panose="030F0702030302020204" pitchFamily="66" charset="0"/>
                  </a:rPr>
                  <a:t>clockwise</a:t>
                </a:r>
                <a:r>
                  <a:rPr lang="en-GB" sz="2400" dirty="0">
                    <a:latin typeface="Comic Sans MS" panose="030F0702030302020204" pitchFamily="66" charset="0"/>
                  </a:rPr>
                  <a:t>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539C48-20D2-478F-9C91-D0DC0021B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994" y="1061445"/>
                <a:ext cx="3344520" cy="3724096"/>
              </a:xfrm>
              <a:prstGeom prst="rect">
                <a:avLst/>
              </a:prstGeom>
              <a:blipFill>
                <a:blip r:embed="rId8"/>
                <a:stretch>
                  <a:fillRect l="-2732" t="-1309" r="-3461" b="-2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3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9387A1-93FF-4F7C-BF77-A8848BE5D27D}"/>
                  </a:ext>
                </a:extLst>
              </p:cNvPr>
              <p:cNvSpPr txBox="1"/>
              <p:nvPr/>
            </p:nvSpPr>
            <p:spPr>
              <a:xfrm>
                <a:off x="1013311" y="3193151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9387A1-93FF-4F7C-BF77-A8848BE5D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11" y="3193151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3EC905-0D06-4A2B-95D6-7459B29A0FD5}"/>
                  </a:ext>
                </a:extLst>
              </p:cNvPr>
              <p:cNvSpPr txBox="1"/>
              <p:nvPr/>
            </p:nvSpPr>
            <p:spPr>
              <a:xfrm>
                <a:off x="3193111" y="2466961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3EC905-0D06-4A2B-95D6-7459B29A0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11" y="2466961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40231A-229D-4B79-B353-5CC810D2487F}"/>
                  </a:ext>
                </a:extLst>
              </p:cNvPr>
              <p:cNvSpPr txBox="1"/>
              <p:nvPr/>
            </p:nvSpPr>
            <p:spPr>
              <a:xfrm>
                <a:off x="5414672" y="2742558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40231A-229D-4B79-B353-5CC810D24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72" y="2742558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22A454-522F-4A77-953B-C26E4392EFFF}"/>
                  </a:ext>
                </a:extLst>
              </p:cNvPr>
              <p:cNvSpPr txBox="1"/>
              <p:nvPr/>
            </p:nvSpPr>
            <p:spPr>
              <a:xfrm>
                <a:off x="7245120" y="3114022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22A454-522F-4A77-953B-C26E4392E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120" y="3114022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6541923-27E3-43B0-8147-6F920FB33263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875D72-3E55-4EB3-AF8C-84E5FA8E7070}"/>
                  </a:ext>
                </a:extLst>
              </p:cNvPr>
              <p:cNvSpPr txBox="1"/>
              <p:nvPr/>
            </p:nvSpPr>
            <p:spPr>
              <a:xfrm>
                <a:off x="50836" y="5050810"/>
                <a:ext cx="1924950" cy="883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3×3</m:t>
                          </m:r>
                        </m:e>
                      </m:d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875D72-3E55-4EB3-AF8C-84E5FA8E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6" y="5050810"/>
                <a:ext cx="1924950" cy="883960"/>
              </a:xfrm>
              <a:prstGeom prst="rect">
                <a:avLst/>
              </a:prstGeom>
              <a:blipFill>
                <a:blip r:embed="rId17"/>
                <a:stretch>
                  <a:fillRect b="-1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4E1369-44AF-44BA-B8EE-9CF73CBB3C4A}"/>
                  </a:ext>
                </a:extLst>
              </p:cNvPr>
              <p:cNvSpPr txBox="1"/>
              <p:nvPr/>
            </p:nvSpPr>
            <p:spPr>
              <a:xfrm>
                <a:off x="2305606" y="4608830"/>
                <a:ext cx="2067617" cy="883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3×10</m:t>
                          </m:r>
                        </m:e>
                      </m:d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4E1369-44AF-44BA-B8EE-9CF73CBB3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06" y="4608830"/>
                <a:ext cx="2067617" cy="883960"/>
              </a:xfrm>
              <a:prstGeom prst="rect">
                <a:avLst/>
              </a:prstGeom>
              <a:blipFill>
                <a:blip r:embed="rId18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4A3D04-C4ED-4D45-8E7D-D9D7738286DB}"/>
                  </a:ext>
                </a:extLst>
              </p:cNvPr>
              <p:cNvSpPr txBox="1"/>
              <p:nvPr/>
            </p:nvSpPr>
            <p:spPr>
              <a:xfrm>
                <a:off x="3098015" y="3452421"/>
                <a:ext cx="2330189" cy="883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×7</m:t>
                          </m:r>
                        </m:e>
                      </m:d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4A3D04-C4ED-4D45-8E7D-D9D773828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015" y="3452421"/>
                <a:ext cx="2330189" cy="883960"/>
              </a:xfrm>
              <a:prstGeom prst="rect">
                <a:avLst/>
              </a:prstGeom>
              <a:blipFill>
                <a:blip r:embed="rId19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AD0507-E79F-47F3-9603-72D235A05A0D}"/>
                  </a:ext>
                </a:extLst>
              </p:cNvPr>
              <p:cNvSpPr txBox="1"/>
              <p:nvPr/>
            </p:nvSpPr>
            <p:spPr>
              <a:xfrm>
                <a:off x="6650855" y="4906353"/>
                <a:ext cx="2067617" cy="883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8×3</m:t>
                          </m:r>
                        </m:e>
                      </m:d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AD0507-E79F-47F3-9603-72D235A05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855" y="4906353"/>
                <a:ext cx="2067617" cy="883960"/>
              </a:xfrm>
              <a:prstGeom prst="rect">
                <a:avLst/>
              </a:prstGeom>
              <a:blipFill>
                <a:blip r:embed="rId20"/>
                <a:stretch>
                  <a:fillRect b="-1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D05EB9B-53C4-4554-A453-25F3F1EF318D}"/>
              </a:ext>
            </a:extLst>
          </p:cNvPr>
          <p:cNvSpPr/>
          <p:nvPr/>
        </p:nvSpPr>
        <p:spPr>
          <a:xfrm>
            <a:off x="1605516" y="882502"/>
            <a:ext cx="3827721" cy="5061098"/>
          </a:xfrm>
          <a:custGeom>
            <a:avLst/>
            <a:gdLst>
              <a:gd name="connsiteX0" fmla="*/ 669851 w 3827721"/>
              <a:gd name="connsiteY0" fmla="*/ 5061098 h 5061098"/>
              <a:gd name="connsiteX1" fmla="*/ 669851 w 3827721"/>
              <a:gd name="connsiteY1" fmla="*/ 5061098 h 5061098"/>
              <a:gd name="connsiteX2" fmla="*/ 669851 w 3827721"/>
              <a:gd name="connsiteY2" fmla="*/ 4965405 h 5061098"/>
              <a:gd name="connsiteX3" fmla="*/ 616689 w 3827721"/>
              <a:gd name="connsiteY3" fmla="*/ 3944679 h 5061098"/>
              <a:gd name="connsiteX4" fmla="*/ 0 w 3827721"/>
              <a:gd name="connsiteY4" fmla="*/ 3763926 h 5061098"/>
              <a:gd name="connsiteX5" fmla="*/ 95693 w 3827721"/>
              <a:gd name="connsiteY5" fmla="*/ 2987749 h 5061098"/>
              <a:gd name="connsiteX6" fmla="*/ 914400 w 3827721"/>
              <a:gd name="connsiteY6" fmla="*/ 2658140 h 5061098"/>
              <a:gd name="connsiteX7" fmla="*/ 935665 w 3827721"/>
              <a:gd name="connsiteY7" fmla="*/ 2456121 h 5061098"/>
              <a:gd name="connsiteX8" fmla="*/ 1339703 w 3827721"/>
              <a:gd name="connsiteY8" fmla="*/ 0 h 5061098"/>
              <a:gd name="connsiteX9" fmla="*/ 3827721 w 3827721"/>
              <a:gd name="connsiteY9" fmla="*/ 95693 h 5061098"/>
              <a:gd name="connsiteX10" fmla="*/ 1414131 w 3827721"/>
              <a:gd name="connsiteY10" fmla="*/ 2690038 h 5061098"/>
              <a:gd name="connsiteX11" fmla="*/ 1307805 w 3827721"/>
              <a:gd name="connsiteY11" fmla="*/ 3646968 h 5061098"/>
              <a:gd name="connsiteX12" fmla="*/ 3030279 w 3827721"/>
              <a:gd name="connsiteY12" fmla="*/ 3753293 h 5061098"/>
              <a:gd name="connsiteX13" fmla="*/ 2923954 w 3827721"/>
              <a:gd name="connsiteY13" fmla="*/ 4986670 h 5061098"/>
              <a:gd name="connsiteX14" fmla="*/ 669851 w 3827721"/>
              <a:gd name="connsiteY14" fmla="*/ 5061098 h 50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27721" h="5061098">
                <a:moveTo>
                  <a:pt x="669851" y="5061098"/>
                </a:moveTo>
                <a:lnTo>
                  <a:pt x="669851" y="5061098"/>
                </a:lnTo>
                <a:lnTo>
                  <a:pt x="669851" y="4965405"/>
                </a:lnTo>
                <a:lnTo>
                  <a:pt x="616689" y="3944679"/>
                </a:lnTo>
                <a:lnTo>
                  <a:pt x="0" y="3763926"/>
                </a:lnTo>
                <a:lnTo>
                  <a:pt x="95693" y="2987749"/>
                </a:lnTo>
                <a:lnTo>
                  <a:pt x="914400" y="2658140"/>
                </a:lnTo>
                <a:cubicBezTo>
                  <a:pt x="943353" y="2527849"/>
                  <a:pt x="935665" y="2595123"/>
                  <a:pt x="935665" y="2456121"/>
                </a:cubicBezTo>
                <a:lnTo>
                  <a:pt x="1339703" y="0"/>
                </a:lnTo>
                <a:lnTo>
                  <a:pt x="3827721" y="95693"/>
                </a:lnTo>
                <a:lnTo>
                  <a:pt x="1414131" y="2690038"/>
                </a:lnTo>
                <a:lnTo>
                  <a:pt x="1307805" y="3646968"/>
                </a:lnTo>
                <a:lnTo>
                  <a:pt x="3030279" y="3753293"/>
                </a:lnTo>
                <a:lnTo>
                  <a:pt x="2923954" y="4986670"/>
                </a:lnTo>
                <a:lnTo>
                  <a:pt x="669851" y="506109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210C46-7984-45F9-8788-679E23119B16}"/>
                  </a:ext>
                </a:extLst>
              </p:cNvPr>
              <p:cNvSpPr txBox="1"/>
              <p:nvPr/>
            </p:nvSpPr>
            <p:spPr>
              <a:xfrm>
                <a:off x="-505840" y="590776"/>
                <a:ext cx="2987748" cy="1060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𝐴𝑟𝑒𝑎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210C46-7984-45F9-8788-679E2311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5840" y="590776"/>
                <a:ext cx="2987748" cy="106080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08567B7-644C-45CC-B336-26C9DFC90671}"/>
              </a:ext>
            </a:extLst>
          </p:cNvPr>
          <p:cNvSpPr/>
          <p:nvPr/>
        </p:nvSpPr>
        <p:spPr>
          <a:xfrm>
            <a:off x="10633" y="1690577"/>
            <a:ext cx="2594344" cy="4550735"/>
          </a:xfrm>
          <a:custGeom>
            <a:avLst/>
            <a:gdLst>
              <a:gd name="connsiteX0" fmla="*/ 2594344 w 2594344"/>
              <a:gd name="connsiteY0" fmla="*/ 0 h 4550735"/>
              <a:gd name="connsiteX1" fmla="*/ 2413590 w 2594344"/>
              <a:gd name="connsiteY1" fmla="*/ 1807535 h 4550735"/>
              <a:gd name="connsiteX2" fmla="*/ 1158948 w 2594344"/>
              <a:gd name="connsiteY2" fmla="*/ 2349795 h 4550735"/>
              <a:gd name="connsiteX3" fmla="*/ 1658679 w 2594344"/>
              <a:gd name="connsiteY3" fmla="*/ 3381153 h 4550735"/>
              <a:gd name="connsiteX4" fmla="*/ 2041451 w 2594344"/>
              <a:gd name="connsiteY4" fmla="*/ 3540642 h 4550735"/>
              <a:gd name="connsiteX5" fmla="*/ 1956390 w 2594344"/>
              <a:gd name="connsiteY5" fmla="*/ 4550735 h 4550735"/>
              <a:gd name="connsiteX6" fmla="*/ 0 w 2594344"/>
              <a:gd name="connsiteY6" fmla="*/ 4093535 h 4550735"/>
              <a:gd name="connsiteX7" fmla="*/ 116958 w 2594344"/>
              <a:gd name="connsiteY7" fmla="*/ 106325 h 4550735"/>
              <a:gd name="connsiteX8" fmla="*/ 2594344 w 2594344"/>
              <a:gd name="connsiteY8" fmla="*/ 0 h 455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4344" h="4550735">
                <a:moveTo>
                  <a:pt x="2594344" y="0"/>
                </a:moveTo>
                <a:lnTo>
                  <a:pt x="2413590" y="1807535"/>
                </a:lnTo>
                <a:lnTo>
                  <a:pt x="1158948" y="2349795"/>
                </a:lnTo>
                <a:lnTo>
                  <a:pt x="1658679" y="3381153"/>
                </a:lnTo>
                <a:lnTo>
                  <a:pt x="2041451" y="3540642"/>
                </a:lnTo>
                <a:lnTo>
                  <a:pt x="1956390" y="4550735"/>
                </a:lnTo>
                <a:lnTo>
                  <a:pt x="0" y="4093535"/>
                </a:lnTo>
                <a:lnTo>
                  <a:pt x="116958" y="106325"/>
                </a:lnTo>
                <a:lnTo>
                  <a:pt x="259434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AD750C9-2126-44D8-854A-7A988E7499BF}"/>
              </a:ext>
            </a:extLst>
          </p:cNvPr>
          <p:cNvSpPr/>
          <p:nvPr/>
        </p:nvSpPr>
        <p:spPr>
          <a:xfrm>
            <a:off x="3030279" y="1052623"/>
            <a:ext cx="4178595" cy="3732028"/>
          </a:xfrm>
          <a:custGeom>
            <a:avLst/>
            <a:gdLst>
              <a:gd name="connsiteX0" fmla="*/ 42530 w 4178595"/>
              <a:gd name="connsiteY0" fmla="*/ 2541182 h 3732028"/>
              <a:gd name="connsiteX1" fmla="*/ 2849526 w 4178595"/>
              <a:gd name="connsiteY1" fmla="*/ 0 h 3732028"/>
              <a:gd name="connsiteX2" fmla="*/ 4178595 w 4178595"/>
              <a:gd name="connsiteY2" fmla="*/ 520996 h 3732028"/>
              <a:gd name="connsiteX3" fmla="*/ 2626242 w 4178595"/>
              <a:gd name="connsiteY3" fmla="*/ 3732028 h 3732028"/>
              <a:gd name="connsiteX4" fmla="*/ 0 w 4178595"/>
              <a:gd name="connsiteY4" fmla="*/ 3136605 h 3732028"/>
              <a:gd name="connsiteX5" fmla="*/ 42530 w 4178595"/>
              <a:gd name="connsiteY5" fmla="*/ 2541182 h 37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8595" h="3732028">
                <a:moveTo>
                  <a:pt x="42530" y="2541182"/>
                </a:moveTo>
                <a:lnTo>
                  <a:pt x="2849526" y="0"/>
                </a:lnTo>
                <a:lnTo>
                  <a:pt x="4178595" y="520996"/>
                </a:lnTo>
                <a:lnTo>
                  <a:pt x="2626242" y="3732028"/>
                </a:lnTo>
                <a:lnTo>
                  <a:pt x="0" y="3136605"/>
                </a:lnTo>
                <a:lnTo>
                  <a:pt x="42530" y="254118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A50E6-387E-4C48-B2AC-1A11CBD5EB9B}"/>
              </a:ext>
            </a:extLst>
          </p:cNvPr>
          <p:cNvSpPr/>
          <p:nvPr/>
        </p:nvSpPr>
        <p:spPr>
          <a:xfrm>
            <a:off x="5178046" y="754912"/>
            <a:ext cx="3700130" cy="5252483"/>
          </a:xfrm>
          <a:custGeom>
            <a:avLst/>
            <a:gdLst>
              <a:gd name="connsiteX0" fmla="*/ 0 w 3700130"/>
              <a:gd name="connsiteY0" fmla="*/ 5252483 h 5252483"/>
              <a:gd name="connsiteX1" fmla="*/ 0 w 3700130"/>
              <a:gd name="connsiteY1" fmla="*/ 5252483 h 5252483"/>
              <a:gd name="connsiteX2" fmla="*/ 2626242 w 3700130"/>
              <a:gd name="connsiteY2" fmla="*/ 0 h 5252483"/>
              <a:gd name="connsiteX3" fmla="*/ 3700130 w 3700130"/>
              <a:gd name="connsiteY3" fmla="*/ 42530 h 5252483"/>
              <a:gd name="connsiteX4" fmla="*/ 3657600 w 3700130"/>
              <a:gd name="connsiteY4" fmla="*/ 5135525 h 5252483"/>
              <a:gd name="connsiteX5" fmla="*/ 0 w 3700130"/>
              <a:gd name="connsiteY5" fmla="*/ 5252483 h 525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0130" h="5252483">
                <a:moveTo>
                  <a:pt x="0" y="5252483"/>
                </a:moveTo>
                <a:lnTo>
                  <a:pt x="0" y="5252483"/>
                </a:lnTo>
                <a:lnTo>
                  <a:pt x="2626242" y="0"/>
                </a:lnTo>
                <a:lnTo>
                  <a:pt x="3700130" y="42530"/>
                </a:lnTo>
                <a:lnTo>
                  <a:pt x="3657600" y="5135525"/>
                </a:lnTo>
                <a:lnTo>
                  <a:pt x="0" y="525248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9387A1-93FF-4F7C-BF77-A8848BE5D27D}"/>
                  </a:ext>
                </a:extLst>
              </p:cNvPr>
              <p:cNvSpPr txBox="1"/>
              <p:nvPr/>
            </p:nvSpPr>
            <p:spPr>
              <a:xfrm>
                <a:off x="1013311" y="3193151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9387A1-93FF-4F7C-BF77-A8848BE5D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11" y="3193151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3EC905-0D06-4A2B-95D6-7459B29A0FD5}"/>
                  </a:ext>
                </a:extLst>
              </p:cNvPr>
              <p:cNvSpPr txBox="1"/>
              <p:nvPr/>
            </p:nvSpPr>
            <p:spPr>
              <a:xfrm>
                <a:off x="3193111" y="2466961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3EC905-0D06-4A2B-95D6-7459B29A0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11" y="2466961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40231A-229D-4B79-B353-5CC810D2487F}"/>
                  </a:ext>
                </a:extLst>
              </p:cNvPr>
              <p:cNvSpPr txBox="1"/>
              <p:nvPr/>
            </p:nvSpPr>
            <p:spPr>
              <a:xfrm>
                <a:off x="5414672" y="2742558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40231A-229D-4B79-B353-5CC810D24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72" y="2742558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22A454-522F-4A77-953B-C26E4392EFFF}"/>
                  </a:ext>
                </a:extLst>
              </p:cNvPr>
              <p:cNvSpPr txBox="1"/>
              <p:nvPr/>
            </p:nvSpPr>
            <p:spPr>
              <a:xfrm>
                <a:off x="7245120" y="3114022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22A454-522F-4A77-953B-C26E4392E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120" y="3114022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6541923-27E3-43B0-8147-6F920FB33263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875D72-3E55-4EB3-AF8C-84E5FA8E7070}"/>
                  </a:ext>
                </a:extLst>
              </p:cNvPr>
              <p:cNvSpPr txBox="1"/>
              <p:nvPr/>
            </p:nvSpPr>
            <p:spPr>
              <a:xfrm>
                <a:off x="50836" y="5050810"/>
                <a:ext cx="1924950" cy="883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3×3</m:t>
                          </m:r>
                        </m:e>
                      </m:d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875D72-3E55-4EB3-AF8C-84E5FA8E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6" y="5050810"/>
                <a:ext cx="1924950" cy="883960"/>
              </a:xfrm>
              <a:prstGeom prst="rect">
                <a:avLst/>
              </a:prstGeom>
              <a:blipFill>
                <a:blip r:embed="rId17"/>
                <a:stretch>
                  <a:fillRect b="-1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4E1369-44AF-44BA-B8EE-9CF73CBB3C4A}"/>
                  </a:ext>
                </a:extLst>
              </p:cNvPr>
              <p:cNvSpPr txBox="1"/>
              <p:nvPr/>
            </p:nvSpPr>
            <p:spPr>
              <a:xfrm>
                <a:off x="2305606" y="4608830"/>
                <a:ext cx="2067617" cy="883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3×10</m:t>
                          </m:r>
                        </m:e>
                      </m:d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4E1369-44AF-44BA-B8EE-9CF73CBB3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06" y="4608830"/>
                <a:ext cx="2067617" cy="883960"/>
              </a:xfrm>
              <a:prstGeom prst="rect">
                <a:avLst/>
              </a:prstGeom>
              <a:blipFill>
                <a:blip r:embed="rId18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4A3D04-C4ED-4D45-8E7D-D9D7738286DB}"/>
                  </a:ext>
                </a:extLst>
              </p:cNvPr>
              <p:cNvSpPr txBox="1"/>
              <p:nvPr/>
            </p:nvSpPr>
            <p:spPr>
              <a:xfrm>
                <a:off x="3098015" y="3452421"/>
                <a:ext cx="2330189" cy="883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×7</m:t>
                          </m:r>
                        </m:e>
                      </m:d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4A3D04-C4ED-4D45-8E7D-D9D773828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015" y="3452421"/>
                <a:ext cx="2330189" cy="883960"/>
              </a:xfrm>
              <a:prstGeom prst="rect">
                <a:avLst/>
              </a:prstGeom>
              <a:blipFill>
                <a:blip r:embed="rId19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AD0507-E79F-47F3-9603-72D235A05A0D}"/>
                  </a:ext>
                </a:extLst>
              </p:cNvPr>
              <p:cNvSpPr txBox="1"/>
              <p:nvPr/>
            </p:nvSpPr>
            <p:spPr>
              <a:xfrm>
                <a:off x="6650855" y="4906353"/>
                <a:ext cx="2067617" cy="883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8×3</m:t>
                          </m:r>
                        </m:e>
                      </m:d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AD0507-E79F-47F3-9603-72D235A05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855" y="4906353"/>
                <a:ext cx="2067617" cy="883960"/>
              </a:xfrm>
              <a:prstGeom prst="rect">
                <a:avLst/>
              </a:prstGeom>
              <a:blipFill>
                <a:blip r:embed="rId20"/>
                <a:stretch>
                  <a:fillRect b="-1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210C46-7984-45F9-8788-679E23119B16}"/>
                  </a:ext>
                </a:extLst>
              </p:cNvPr>
              <p:cNvSpPr txBox="1"/>
              <p:nvPr/>
            </p:nvSpPr>
            <p:spPr>
              <a:xfrm>
                <a:off x="-505840" y="590776"/>
                <a:ext cx="2987748" cy="1060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𝐴𝑟𝑒𝑎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210C46-7984-45F9-8788-679E2311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5840" y="590776"/>
                <a:ext cx="2987748" cy="106080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BD09194-0028-4995-9AD3-10600502FC3E}"/>
              </a:ext>
            </a:extLst>
          </p:cNvPr>
          <p:cNvSpPr txBox="1"/>
          <p:nvPr/>
        </p:nvSpPr>
        <p:spPr>
          <a:xfrm>
            <a:off x="364834" y="6146913"/>
            <a:ext cx="841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Comic Sans MS" panose="030F0702030302020204" pitchFamily="66" charset="0"/>
              </a:rPr>
              <a:t>It doesn’t actually matter which vertex is at the origin…</a:t>
            </a:r>
          </a:p>
        </p:txBody>
      </p:sp>
    </p:spTree>
    <p:extLst>
      <p:ext uri="{BB962C8B-B14F-4D97-AF65-F5344CB8AC3E}">
        <p14:creationId xmlns:p14="http://schemas.microsoft.com/office/powerpoint/2010/main" val="36533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878326" y="188786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26" y="1887866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4322257" y="247281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257" y="247281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811072" y="3191890"/>
                <a:ext cx="7907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072" y="3191890"/>
                <a:ext cx="79079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-50557" y="436117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557" y="436117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6170989" y="13838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89" y="1383807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9387A1-93FF-4F7C-BF77-A8848BE5D27D}"/>
                  </a:ext>
                </a:extLst>
              </p:cNvPr>
              <p:cNvSpPr txBox="1"/>
              <p:nvPr/>
            </p:nvSpPr>
            <p:spPr>
              <a:xfrm>
                <a:off x="1013311" y="3193151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9387A1-93FF-4F7C-BF77-A8848BE5D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11" y="3193151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3EC905-0D06-4A2B-95D6-7459B29A0FD5}"/>
                  </a:ext>
                </a:extLst>
              </p:cNvPr>
              <p:cNvSpPr txBox="1"/>
              <p:nvPr/>
            </p:nvSpPr>
            <p:spPr>
              <a:xfrm>
                <a:off x="3193111" y="2466961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3EC905-0D06-4A2B-95D6-7459B29A0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11" y="2466961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40231A-229D-4B79-B353-5CC810D2487F}"/>
                  </a:ext>
                </a:extLst>
              </p:cNvPr>
              <p:cNvSpPr txBox="1"/>
              <p:nvPr/>
            </p:nvSpPr>
            <p:spPr>
              <a:xfrm>
                <a:off x="5414672" y="2742558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40231A-229D-4B79-B353-5CC810D24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72" y="2742558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22A454-522F-4A77-953B-C26E4392EFFF}"/>
                  </a:ext>
                </a:extLst>
              </p:cNvPr>
              <p:cNvSpPr txBox="1"/>
              <p:nvPr/>
            </p:nvSpPr>
            <p:spPr>
              <a:xfrm>
                <a:off x="7245120" y="3114022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22A454-522F-4A77-953B-C26E4392E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120" y="3114022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6541923-27E3-43B0-8147-6F920FB33263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4E1369-44AF-44BA-B8EE-9CF73CBB3C4A}"/>
                  </a:ext>
                </a:extLst>
              </p:cNvPr>
              <p:cNvSpPr txBox="1"/>
              <p:nvPr/>
            </p:nvSpPr>
            <p:spPr>
              <a:xfrm>
                <a:off x="2305606" y="4608830"/>
                <a:ext cx="2067617" cy="883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3×10</m:t>
                          </m:r>
                        </m:e>
                      </m:d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4E1369-44AF-44BA-B8EE-9CF73CBB3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06" y="4608830"/>
                <a:ext cx="2067617" cy="883960"/>
              </a:xfrm>
              <a:prstGeom prst="rect">
                <a:avLst/>
              </a:prstGeom>
              <a:blipFill>
                <a:blip r:embed="rId17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AD0507-E79F-47F3-9603-72D235A05A0D}"/>
                  </a:ext>
                </a:extLst>
              </p:cNvPr>
              <p:cNvSpPr txBox="1"/>
              <p:nvPr/>
            </p:nvSpPr>
            <p:spPr>
              <a:xfrm>
                <a:off x="6650855" y="4906353"/>
                <a:ext cx="2067617" cy="883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8×3</m:t>
                          </m:r>
                        </m:e>
                      </m:d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AD0507-E79F-47F3-9603-72D235A05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855" y="4906353"/>
                <a:ext cx="2067617" cy="883960"/>
              </a:xfrm>
              <a:prstGeom prst="rect">
                <a:avLst/>
              </a:prstGeom>
              <a:blipFill>
                <a:blip r:embed="rId18"/>
                <a:stretch>
                  <a:fillRect b="-1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D05EB9B-53C4-4554-A453-25F3F1EF318D}"/>
              </a:ext>
            </a:extLst>
          </p:cNvPr>
          <p:cNvSpPr/>
          <p:nvPr/>
        </p:nvSpPr>
        <p:spPr>
          <a:xfrm>
            <a:off x="1669524" y="882502"/>
            <a:ext cx="3827721" cy="5061098"/>
          </a:xfrm>
          <a:custGeom>
            <a:avLst/>
            <a:gdLst>
              <a:gd name="connsiteX0" fmla="*/ 669851 w 3827721"/>
              <a:gd name="connsiteY0" fmla="*/ 5061098 h 5061098"/>
              <a:gd name="connsiteX1" fmla="*/ 669851 w 3827721"/>
              <a:gd name="connsiteY1" fmla="*/ 5061098 h 5061098"/>
              <a:gd name="connsiteX2" fmla="*/ 669851 w 3827721"/>
              <a:gd name="connsiteY2" fmla="*/ 4965405 h 5061098"/>
              <a:gd name="connsiteX3" fmla="*/ 616689 w 3827721"/>
              <a:gd name="connsiteY3" fmla="*/ 3944679 h 5061098"/>
              <a:gd name="connsiteX4" fmla="*/ 0 w 3827721"/>
              <a:gd name="connsiteY4" fmla="*/ 3763926 h 5061098"/>
              <a:gd name="connsiteX5" fmla="*/ 95693 w 3827721"/>
              <a:gd name="connsiteY5" fmla="*/ 2987749 h 5061098"/>
              <a:gd name="connsiteX6" fmla="*/ 914400 w 3827721"/>
              <a:gd name="connsiteY6" fmla="*/ 2658140 h 5061098"/>
              <a:gd name="connsiteX7" fmla="*/ 935665 w 3827721"/>
              <a:gd name="connsiteY7" fmla="*/ 2456121 h 5061098"/>
              <a:gd name="connsiteX8" fmla="*/ 1339703 w 3827721"/>
              <a:gd name="connsiteY8" fmla="*/ 0 h 5061098"/>
              <a:gd name="connsiteX9" fmla="*/ 3827721 w 3827721"/>
              <a:gd name="connsiteY9" fmla="*/ 95693 h 5061098"/>
              <a:gd name="connsiteX10" fmla="*/ 1414131 w 3827721"/>
              <a:gd name="connsiteY10" fmla="*/ 2690038 h 5061098"/>
              <a:gd name="connsiteX11" fmla="*/ 1307805 w 3827721"/>
              <a:gd name="connsiteY11" fmla="*/ 3646968 h 5061098"/>
              <a:gd name="connsiteX12" fmla="*/ 3030279 w 3827721"/>
              <a:gd name="connsiteY12" fmla="*/ 3753293 h 5061098"/>
              <a:gd name="connsiteX13" fmla="*/ 2923954 w 3827721"/>
              <a:gd name="connsiteY13" fmla="*/ 4986670 h 5061098"/>
              <a:gd name="connsiteX14" fmla="*/ 669851 w 3827721"/>
              <a:gd name="connsiteY14" fmla="*/ 5061098 h 50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27721" h="5061098">
                <a:moveTo>
                  <a:pt x="669851" y="5061098"/>
                </a:moveTo>
                <a:lnTo>
                  <a:pt x="669851" y="5061098"/>
                </a:lnTo>
                <a:lnTo>
                  <a:pt x="669851" y="4965405"/>
                </a:lnTo>
                <a:lnTo>
                  <a:pt x="616689" y="3944679"/>
                </a:lnTo>
                <a:lnTo>
                  <a:pt x="0" y="3763926"/>
                </a:lnTo>
                <a:lnTo>
                  <a:pt x="95693" y="2987749"/>
                </a:lnTo>
                <a:lnTo>
                  <a:pt x="914400" y="2658140"/>
                </a:lnTo>
                <a:cubicBezTo>
                  <a:pt x="943353" y="2527849"/>
                  <a:pt x="935665" y="2595123"/>
                  <a:pt x="935665" y="2456121"/>
                </a:cubicBezTo>
                <a:lnTo>
                  <a:pt x="1339703" y="0"/>
                </a:lnTo>
                <a:lnTo>
                  <a:pt x="3827721" y="95693"/>
                </a:lnTo>
                <a:lnTo>
                  <a:pt x="1414131" y="2690038"/>
                </a:lnTo>
                <a:lnTo>
                  <a:pt x="1307805" y="3646968"/>
                </a:lnTo>
                <a:lnTo>
                  <a:pt x="3030279" y="3753293"/>
                </a:lnTo>
                <a:lnTo>
                  <a:pt x="2923954" y="4986670"/>
                </a:lnTo>
                <a:lnTo>
                  <a:pt x="669851" y="506109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210C46-7984-45F9-8788-679E23119B16}"/>
                  </a:ext>
                </a:extLst>
              </p:cNvPr>
              <p:cNvSpPr txBox="1"/>
              <p:nvPr/>
            </p:nvSpPr>
            <p:spPr>
              <a:xfrm>
                <a:off x="-505840" y="590776"/>
                <a:ext cx="2987748" cy="1060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𝐴𝑟𝑒𝑎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𝑎𝑑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210C46-7984-45F9-8788-679E2311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5840" y="590776"/>
                <a:ext cx="2987748" cy="106080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A50E6-387E-4C48-B2AC-1A11CBD5EB9B}"/>
              </a:ext>
            </a:extLst>
          </p:cNvPr>
          <p:cNvSpPr/>
          <p:nvPr/>
        </p:nvSpPr>
        <p:spPr>
          <a:xfrm>
            <a:off x="5196334" y="754912"/>
            <a:ext cx="3700130" cy="5252483"/>
          </a:xfrm>
          <a:custGeom>
            <a:avLst/>
            <a:gdLst>
              <a:gd name="connsiteX0" fmla="*/ 0 w 3700130"/>
              <a:gd name="connsiteY0" fmla="*/ 5252483 h 5252483"/>
              <a:gd name="connsiteX1" fmla="*/ 0 w 3700130"/>
              <a:gd name="connsiteY1" fmla="*/ 5252483 h 5252483"/>
              <a:gd name="connsiteX2" fmla="*/ 2626242 w 3700130"/>
              <a:gd name="connsiteY2" fmla="*/ 0 h 5252483"/>
              <a:gd name="connsiteX3" fmla="*/ 3700130 w 3700130"/>
              <a:gd name="connsiteY3" fmla="*/ 42530 h 5252483"/>
              <a:gd name="connsiteX4" fmla="*/ 3657600 w 3700130"/>
              <a:gd name="connsiteY4" fmla="*/ 5135525 h 5252483"/>
              <a:gd name="connsiteX5" fmla="*/ 0 w 3700130"/>
              <a:gd name="connsiteY5" fmla="*/ 5252483 h 525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0130" h="5252483">
                <a:moveTo>
                  <a:pt x="0" y="5252483"/>
                </a:moveTo>
                <a:lnTo>
                  <a:pt x="0" y="5252483"/>
                </a:lnTo>
                <a:lnTo>
                  <a:pt x="2626242" y="0"/>
                </a:lnTo>
                <a:lnTo>
                  <a:pt x="3700130" y="42530"/>
                </a:lnTo>
                <a:lnTo>
                  <a:pt x="3657600" y="5135525"/>
                </a:lnTo>
                <a:lnTo>
                  <a:pt x="0" y="525248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875D72-3E55-4EB3-AF8C-84E5FA8E7070}"/>
                  </a:ext>
                </a:extLst>
              </p:cNvPr>
              <p:cNvSpPr txBox="1"/>
              <p:nvPr/>
            </p:nvSpPr>
            <p:spPr>
              <a:xfrm>
                <a:off x="50836" y="5050810"/>
                <a:ext cx="3123804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×−3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×−7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875D72-3E55-4EB3-AF8C-84E5FA8E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6" y="5050810"/>
                <a:ext cx="3123804" cy="5761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5254704" y="390666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704" y="3906665"/>
                <a:ext cx="789610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4A3D04-C4ED-4D45-8E7D-D9D7738286DB}"/>
                  </a:ext>
                </a:extLst>
              </p:cNvPr>
              <p:cNvSpPr txBox="1"/>
              <p:nvPr/>
            </p:nvSpPr>
            <p:spPr>
              <a:xfrm>
                <a:off x="4591545" y="4789996"/>
                <a:ext cx="2739083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5×−4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4A3D04-C4ED-4D45-8E7D-D9D773828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45" y="4789996"/>
                <a:ext cx="2739083" cy="57618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82ED4B6-ECE2-475F-9CD5-41C6EEAC1993}"/>
              </a:ext>
            </a:extLst>
          </p:cNvPr>
          <p:cNvSpPr txBox="1"/>
          <p:nvPr/>
        </p:nvSpPr>
        <p:spPr>
          <a:xfrm>
            <a:off x="364834" y="6146913"/>
            <a:ext cx="841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Comic Sans MS" panose="030F0702030302020204" pitchFamily="66" charset="0"/>
              </a:rPr>
              <a:t>It doesn’t actually matter which vertex is at the origin…</a:t>
            </a:r>
          </a:p>
        </p:txBody>
      </p:sp>
    </p:spTree>
    <p:extLst>
      <p:ext uri="{BB962C8B-B14F-4D97-AF65-F5344CB8AC3E}">
        <p14:creationId xmlns:p14="http://schemas.microsoft.com/office/powerpoint/2010/main" val="90709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1CA9-9E66-4B67-8D4D-6C0ACF3D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201BC-1E1E-41ED-972C-7CBCC4AF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731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9DE2-2456-46ED-96E8-400A3425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TO TEACHER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B04B2A-EFB2-494B-A850-2C0528D4D7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All areas are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dirty="0"/>
                  <a:t> square </a:t>
                </a:r>
                <a:r>
                  <a:rPr lang="en-GB"/>
                  <a:t>units.</a:t>
                </a:r>
                <a:br>
                  <a:rPr lang="en-GB"/>
                </a:br>
                <a:endParaRPr lang="en-GB" dirty="0"/>
              </a:p>
              <a:p>
                <a:r>
                  <a:rPr lang="en-GB" dirty="0"/>
                  <a:t>A </a:t>
                </a:r>
                <a:r>
                  <a:rPr lang="en-GB" dirty="0" err="1"/>
                  <a:t>geogebra</a:t>
                </a:r>
                <a:r>
                  <a:rPr lang="en-GB" dirty="0"/>
                  <a:t> file is available for a dynamic demonstration of the triangles moving to form the parallelogram.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B04B2A-EFB2-494B-A850-2C0528D4D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 r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838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7,13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493BE-FB17-4FB7-B526-4B463B90D988}"/>
              </a:ext>
            </a:extLst>
          </p:cNvPr>
          <p:cNvSpPr txBox="1"/>
          <p:nvPr/>
        </p:nvSpPr>
        <p:spPr>
          <a:xfrm>
            <a:off x="395537" y="4836784"/>
            <a:ext cx="826078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Calculate the area of each of the four triangles.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The coordinates of each vertex are shown.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386DC-DA8C-4186-9B3F-0DA8DAC97520}"/>
              </a:ext>
            </a:extLst>
          </p:cNvPr>
          <p:cNvSpPr txBox="1"/>
          <p:nvPr/>
        </p:nvSpPr>
        <p:spPr>
          <a:xfrm>
            <a:off x="8327416" y="4414314"/>
            <a:ext cx="3529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C6310-27CE-4526-9A6A-B843C1B3528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5986D0-7203-4DD3-9813-825CC51F7EB1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22031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6,13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493BE-FB17-4FB7-B526-4B463B90D988}"/>
              </a:ext>
            </a:extLst>
          </p:cNvPr>
          <p:cNvSpPr txBox="1"/>
          <p:nvPr/>
        </p:nvSpPr>
        <p:spPr>
          <a:xfrm>
            <a:off x="395537" y="4836784"/>
            <a:ext cx="826078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Calculate the area of each of the four triangles.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The coordinates of each vertex are shown.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386DC-DA8C-4186-9B3F-0DA8DAC97520}"/>
              </a:ext>
            </a:extLst>
          </p:cNvPr>
          <p:cNvSpPr txBox="1"/>
          <p:nvPr/>
        </p:nvSpPr>
        <p:spPr>
          <a:xfrm>
            <a:off x="8327416" y="4414314"/>
            <a:ext cx="330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C6310-27CE-4526-9A6A-B843C1B3528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54EB23-E526-46F6-B656-B92751E8AD52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2204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9068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8,13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493BE-FB17-4FB7-B526-4B463B90D988}"/>
              </a:ext>
            </a:extLst>
          </p:cNvPr>
          <p:cNvSpPr txBox="1"/>
          <p:nvPr/>
        </p:nvSpPr>
        <p:spPr>
          <a:xfrm>
            <a:off x="395537" y="4836784"/>
            <a:ext cx="826078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Calculate the area of each of the four triangles.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The coordinates of each vertex are shown.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386DC-DA8C-4186-9B3F-0DA8DAC97520}"/>
              </a:ext>
            </a:extLst>
          </p:cNvPr>
          <p:cNvSpPr txBox="1"/>
          <p:nvPr/>
        </p:nvSpPr>
        <p:spPr>
          <a:xfrm>
            <a:off x="8327416" y="4414314"/>
            <a:ext cx="324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C6310-27CE-4526-9A6A-B843C1B3528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54EB23-E526-46F6-B656-B92751E8AD52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28466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7,13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9387A1-93FF-4F7C-BF77-A8848BE5D27D}"/>
                  </a:ext>
                </a:extLst>
              </p:cNvPr>
              <p:cNvSpPr txBox="1"/>
              <p:nvPr/>
            </p:nvSpPr>
            <p:spPr>
              <a:xfrm>
                <a:off x="1013311" y="3193151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9387A1-93FF-4F7C-BF77-A8848BE5D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11" y="3193151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3EC905-0D06-4A2B-95D6-7459B29A0FD5}"/>
                  </a:ext>
                </a:extLst>
              </p:cNvPr>
              <p:cNvSpPr txBox="1"/>
              <p:nvPr/>
            </p:nvSpPr>
            <p:spPr>
              <a:xfrm>
                <a:off x="3193111" y="2466961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3EC905-0D06-4A2B-95D6-7459B29A0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11" y="2466961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40231A-229D-4B79-B353-5CC810D2487F}"/>
                  </a:ext>
                </a:extLst>
              </p:cNvPr>
              <p:cNvSpPr txBox="1"/>
              <p:nvPr/>
            </p:nvSpPr>
            <p:spPr>
              <a:xfrm>
                <a:off x="5414672" y="2742558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40231A-229D-4B79-B353-5CC810D24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72" y="2742558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22A454-522F-4A77-953B-C26E4392EFFF}"/>
                  </a:ext>
                </a:extLst>
              </p:cNvPr>
              <p:cNvSpPr txBox="1"/>
              <p:nvPr/>
            </p:nvSpPr>
            <p:spPr>
              <a:xfrm>
                <a:off x="7245120" y="3114022"/>
                <a:ext cx="4395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22A454-522F-4A77-953B-C26E4392E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120" y="3114022"/>
                <a:ext cx="4395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0BB89B4-D8E3-40D8-9B71-8A0906E94D26}"/>
              </a:ext>
            </a:extLst>
          </p:cNvPr>
          <p:cNvSpPr txBox="1"/>
          <p:nvPr/>
        </p:nvSpPr>
        <p:spPr>
          <a:xfrm>
            <a:off x="395536" y="4882504"/>
            <a:ext cx="8640959" cy="169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Can you explain the result?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Could the triangles be related in some way?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Are any sides parallel?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541923-27E3-43B0-8147-6F920FB33263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411211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906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12,16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7,13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493BE-FB17-4FB7-B526-4B463B90D988}"/>
              </a:ext>
            </a:extLst>
          </p:cNvPr>
          <p:cNvSpPr txBox="1"/>
          <p:nvPr/>
        </p:nvSpPr>
        <p:spPr>
          <a:xfrm>
            <a:off x="395537" y="4836784"/>
            <a:ext cx="826078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Calculate the area of each of the four triangles.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The coordinates of each vertex are shown.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386DC-DA8C-4186-9B3F-0DA8DAC97520}"/>
              </a:ext>
            </a:extLst>
          </p:cNvPr>
          <p:cNvSpPr txBox="1"/>
          <p:nvPr/>
        </p:nvSpPr>
        <p:spPr>
          <a:xfrm>
            <a:off x="8327416" y="4414314"/>
            <a:ext cx="351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C6310-27CE-4526-9A6A-B843C1B3528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54EB23-E526-46F6-B656-B92751E8AD52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29312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12,15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 r="-62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493BE-FB17-4FB7-B526-4B463B90D988}"/>
              </a:ext>
            </a:extLst>
          </p:cNvPr>
          <p:cNvSpPr txBox="1"/>
          <p:nvPr/>
        </p:nvSpPr>
        <p:spPr>
          <a:xfrm>
            <a:off x="395537" y="4836784"/>
            <a:ext cx="826078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Calculate the area of each of the four triangles.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The coordinates of each vertex are shown.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386DC-DA8C-4186-9B3F-0DA8DAC97520}"/>
              </a:ext>
            </a:extLst>
          </p:cNvPr>
          <p:cNvSpPr txBox="1"/>
          <p:nvPr/>
        </p:nvSpPr>
        <p:spPr>
          <a:xfrm>
            <a:off x="8327416" y="4414314"/>
            <a:ext cx="3289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C6310-27CE-4526-9A6A-B843C1B3528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54EB23-E526-46F6-B656-B92751E8AD52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4796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906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9068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945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94532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11,8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4,15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 r="-108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493BE-FB17-4FB7-B526-4B463B90D988}"/>
              </a:ext>
            </a:extLst>
          </p:cNvPr>
          <p:cNvSpPr txBox="1"/>
          <p:nvPr/>
        </p:nvSpPr>
        <p:spPr>
          <a:xfrm>
            <a:off x="395537" y="4836784"/>
            <a:ext cx="826078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Calculate the area of each of the four triangles.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The coordinates of each vertex are shown.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386DC-DA8C-4186-9B3F-0DA8DAC97520}"/>
              </a:ext>
            </a:extLst>
          </p:cNvPr>
          <p:cNvSpPr txBox="1"/>
          <p:nvPr/>
        </p:nvSpPr>
        <p:spPr>
          <a:xfrm>
            <a:off x="8327416" y="4414314"/>
            <a:ext cx="324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C6310-27CE-4526-9A6A-B843C1B3528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54EB23-E526-46F6-B656-B92751E8AD52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7883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945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9453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5,17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 r="-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0,14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493BE-FB17-4FB7-B526-4B463B90D988}"/>
              </a:ext>
            </a:extLst>
          </p:cNvPr>
          <p:cNvSpPr txBox="1"/>
          <p:nvPr/>
        </p:nvSpPr>
        <p:spPr>
          <a:xfrm>
            <a:off x="395537" y="4836784"/>
            <a:ext cx="826078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Calculate the area of each of the four triangles.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The coordinates of each vertex are shown.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386DC-DA8C-4186-9B3F-0DA8DAC97520}"/>
              </a:ext>
            </a:extLst>
          </p:cNvPr>
          <p:cNvSpPr txBox="1"/>
          <p:nvPr/>
        </p:nvSpPr>
        <p:spPr>
          <a:xfrm>
            <a:off x="8327416" y="4414314"/>
            <a:ext cx="3417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C6310-27CE-4526-9A6A-B843C1B3528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54EB23-E526-46F6-B656-B92751E8AD52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40594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945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9453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6,14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14,14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 r="-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493BE-FB17-4FB7-B526-4B463B90D988}"/>
              </a:ext>
            </a:extLst>
          </p:cNvPr>
          <p:cNvSpPr txBox="1"/>
          <p:nvPr/>
        </p:nvSpPr>
        <p:spPr>
          <a:xfrm>
            <a:off x="395537" y="4836784"/>
            <a:ext cx="826078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Calculate the area of each of the four triangles.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The coordinates of each vertex are shown.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386DC-DA8C-4186-9B3F-0DA8DAC97520}"/>
              </a:ext>
            </a:extLst>
          </p:cNvPr>
          <p:cNvSpPr txBox="1"/>
          <p:nvPr/>
        </p:nvSpPr>
        <p:spPr>
          <a:xfrm>
            <a:off x="8327416" y="4414314"/>
            <a:ext cx="362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C6310-27CE-4526-9A6A-B843C1B3528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54EB23-E526-46F6-B656-B92751E8AD52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31869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945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9453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11,6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13,14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493BE-FB17-4FB7-B526-4B463B90D988}"/>
              </a:ext>
            </a:extLst>
          </p:cNvPr>
          <p:cNvSpPr txBox="1"/>
          <p:nvPr/>
        </p:nvSpPr>
        <p:spPr>
          <a:xfrm>
            <a:off x="395537" y="4836784"/>
            <a:ext cx="826078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Calculate the area of each of the four triangles.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The coordinates of each vertex are shown.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386DC-DA8C-4186-9B3F-0DA8DAC97520}"/>
              </a:ext>
            </a:extLst>
          </p:cNvPr>
          <p:cNvSpPr txBox="1"/>
          <p:nvPr/>
        </p:nvSpPr>
        <p:spPr>
          <a:xfrm>
            <a:off x="8327416" y="4414314"/>
            <a:ext cx="311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C6310-27CE-4526-9A6A-B843C1B3528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54EB23-E526-46F6-B656-B92751E8AD52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40357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906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9068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9,6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10,14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12,13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493BE-FB17-4FB7-B526-4B463B90D988}"/>
              </a:ext>
            </a:extLst>
          </p:cNvPr>
          <p:cNvSpPr txBox="1"/>
          <p:nvPr/>
        </p:nvSpPr>
        <p:spPr>
          <a:xfrm>
            <a:off x="395537" y="4836784"/>
            <a:ext cx="826078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Calculate the area of each of the four triangles.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The coordinates of each vertex are shown.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386DC-DA8C-4186-9B3F-0DA8DAC97520}"/>
              </a:ext>
            </a:extLst>
          </p:cNvPr>
          <p:cNvSpPr txBox="1"/>
          <p:nvPr/>
        </p:nvSpPr>
        <p:spPr>
          <a:xfrm>
            <a:off x="8327416" y="4414314"/>
            <a:ext cx="338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C6310-27CE-4526-9A6A-B843C1B3528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54EB23-E526-46F6-B656-B92751E8AD52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2711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1118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−2,−4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11184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−2,6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9068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945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9453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 r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1,13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493BE-FB17-4FB7-B526-4B463B90D988}"/>
              </a:ext>
            </a:extLst>
          </p:cNvPr>
          <p:cNvSpPr txBox="1"/>
          <p:nvPr/>
        </p:nvSpPr>
        <p:spPr>
          <a:xfrm>
            <a:off x="395537" y="4836784"/>
            <a:ext cx="826078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Calculate the area of each of the four triangles.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The coordinates of each vertex are shown.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386DC-DA8C-4186-9B3F-0DA8DAC97520}"/>
              </a:ext>
            </a:extLst>
          </p:cNvPr>
          <p:cNvSpPr txBox="1"/>
          <p:nvPr/>
        </p:nvSpPr>
        <p:spPr>
          <a:xfrm>
            <a:off x="8327416" y="4414314"/>
            <a:ext cx="3257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C6310-27CE-4526-9A6A-B843C1B3528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54EB23-E526-46F6-B656-B92751E8AD52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0973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−3,1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906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945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4,−2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9453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945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7,−3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9453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9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7,13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493BE-FB17-4FB7-B526-4B463B90D988}"/>
              </a:ext>
            </a:extLst>
          </p:cNvPr>
          <p:cNvSpPr txBox="1"/>
          <p:nvPr/>
        </p:nvSpPr>
        <p:spPr>
          <a:xfrm>
            <a:off x="395537" y="4836784"/>
            <a:ext cx="826078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Calculate the area of each of the four triangles.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The coordinates of each vertex are shown.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1386DC-DA8C-4186-9B3F-0DA8DAC97520}"/>
              </a:ext>
            </a:extLst>
          </p:cNvPr>
          <p:cNvSpPr txBox="1"/>
          <p:nvPr/>
        </p:nvSpPr>
        <p:spPr>
          <a:xfrm>
            <a:off x="8327416" y="4414314"/>
            <a:ext cx="311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C6310-27CE-4526-9A6A-B843C1B3528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54EB23-E526-46F6-B656-B92751E8AD52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31309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B93E320C-972A-4562-9ED2-82D952E8F336}"/>
              </a:ext>
            </a:extLst>
          </p:cNvPr>
          <p:cNvSpPr txBox="1"/>
          <p:nvPr/>
        </p:nvSpPr>
        <p:spPr>
          <a:xfrm>
            <a:off x="0" y="5455789"/>
            <a:ext cx="902920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Comic Sans MS" panose="030F0702030302020204" pitchFamily="66" charset="0"/>
              </a:rPr>
              <a:t>Explore the area of triangles with one vertex at the origin.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Can you find a relationship between the area and the coordinates?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5D45E3-8043-4CF1-AA9F-34F4A6D69601}"/>
              </a:ext>
            </a:extLst>
          </p:cNvPr>
          <p:cNvGrpSpPr/>
          <p:nvPr/>
        </p:nvGrpSpPr>
        <p:grpSpPr>
          <a:xfrm>
            <a:off x="16324" y="747686"/>
            <a:ext cx="5906803" cy="4641528"/>
            <a:chOff x="1499684" y="364906"/>
            <a:chExt cx="5906803" cy="4641528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29F3A49-9600-4CED-B843-84C1AC8DD178}"/>
                </a:ext>
              </a:extLst>
            </p:cNvPr>
            <p:cNvSpPr/>
            <p:nvPr/>
          </p:nvSpPr>
          <p:spPr>
            <a:xfrm rot="19658940">
              <a:off x="1499684" y="1382965"/>
              <a:ext cx="3604735" cy="2496002"/>
            </a:xfrm>
            <a:prstGeom prst="triangle">
              <a:avLst>
                <a:gd name="adj" fmla="val 687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A6F9B4-34DC-46F3-808E-8505AD4A6DC5}"/>
                </a:ext>
              </a:extLst>
            </p:cNvPr>
            <p:cNvGrpSpPr/>
            <p:nvPr/>
          </p:nvGrpSpPr>
          <p:grpSpPr>
            <a:xfrm>
              <a:off x="2421488" y="749788"/>
              <a:ext cx="4627899" cy="3909072"/>
              <a:chOff x="2421488" y="749788"/>
              <a:chExt cx="4627899" cy="39090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A863A7C-AB61-436D-88AD-5989EF39AECE}"/>
                  </a:ext>
                </a:extLst>
              </p:cNvPr>
              <p:cNvCxnSpPr>
                <a:stCxn id="5" idx="2"/>
              </p:cNvCxnSpPr>
              <p:nvPr/>
            </p:nvCxnSpPr>
            <p:spPr>
              <a:xfrm>
                <a:off x="2421488" y="4658859"/>
                <a:ext cx="4627899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/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/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/>
                <p:nvPr/>
              </p:nvSpPr>
              <p:spPr>
                <a:xfrm>
                  <a:off x="1945707" y="364906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707" y="364906"/>
                  <a:ext cx="43794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078901F-11FA-4F9D-A1D1-AD8EB8F72133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97412B-B14E-4FA3-B9EE-051B518A5CE7}"/>
              </a:ext>
            </a:extLst>
          </p:cNvPr>
          <p:cNvCxnSpPr>
            <a:cxnSpLocks/>
          </p:cNvCxnSpPr>
          <p:nvPr/>
        </p:nvCxnSpPr>
        <p:spPr>
          <a:xfrm flipV="1">
            <a:off x="943166" y="958198"/>
            <a:ext cx="0" cy="40788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5F0F00A-9108-4452-8299-43D40754C9A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E2C653-1736-4701-9B53-0F6FAE4ABD18}"/>
              </a:ext>
            </a:extLst>
          </p:cNvPr>
          <p:cNvSpPr txBox="1"/>
          <p:nvPr/>
        </p:nvSpPr>
        <p:spPr>
          <a:xfrm>
            <a:off x="6836735" y="1132568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Investigation</a:t>
            </a:r>
          </a:p>
        </p:txBody>
      </p:sp>
    </p:spTree>
    <p:extLst>
      <p:ext uri="{BB962C8B-B14F-4D97-AF65-F5344CB8AC3E}">
        <p14:creationId xmlns:p14="http://schemas.microsoft.com/office/powerpoint/2010/main" val="39918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90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7,13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10,11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 r="-5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2,10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0BB89B4-D8E3-40D8-9B71-8A0906E94D26}"/>
              </a:ext>
            </a:extLst>
          </p:cNvPr>
          <p:cNvSpPr txBox="1"/>
          <p:nvPr/>
        </p:nvSpPr>
        <p:spPr>
          <a:xfrm>
            <a:off x="395536" y="4882504"/>
            <a:ext cx="8640959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For sides that are parallel and the same length consider giving the vertices the same coordinates by translating to the triangle on the left.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4E149-C1E5-4972-983D-38CF36147F46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3968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B93E320C-972A-4562-9ED2-82D952E8F336}"/>
              </a:ext>
            </a:extLst>
          </p:cNvPr>
          <p:cNvSpPr txBox="1"/>
          <p:nvPr/>
        </p:nvSpPr>
        <p:spPr>
          <a:xfrm>
            <a:off x="0" y="5455789"/>
            <a:ext cx="902920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Comic Sans MS" panose="030F0702030302020204" pitchFamily="66" charset="0"/>
              </a:rPr>
              <a:t>Explore the area of triangles with one vertex at the origin.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Can you find a relationship between the area and the coordinates?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5D45E3-8043-4CF1-AA9F-34F4A6D69601}"/>
              </a:ext>
            </a:extLst>
          </p:cNvPr>
          <p:cNvGrpSpPr/>
          <p:nvPr/>
        </p:nvGrpSpPr>
        <p:grpSpPr>
          <a:xfrm>
            <a:off x="16324" y="747686"/>
            <a:ext cx="5906803" cy="4641528"/>
            <a:chOff x="1499684" y="364906"/>
            <a:chExt cx="5906803" cy="4641528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29F3A49-9600-4CED-B843-84C1AC8DD178}"/>
                </a:ext>
              </a:extLst>
            </p:cNvPr>
            <p:cNvSpPr/>
            <p:nvPr/>
          </p:nvSpPr>
          <p:spPr>
            <a:xfrm rot="19658940">
              <a:off x="1499684" y="1382965"/>
              <a:ext cx="3604735" cy="2496002"/>
            </a:xfrm>
            <a:prstGeom prst="triangle">
              <a:avLst>
                <a:gd name="adj" fmla="val 687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A6F9B4-34DC-46F3-808E-8505AD4A6DC5}"/>
                </a:ext>
              </a:extLst>
            </p:cNvPr>
            <p:cNvGrpSpPr/>
            <p:nvPr/>
          </p:nvGrpSpPr>
          <p:grpSpPr>
            <a:xfrm>
              <a:off x="2421488" y="749788"/>
              <a:ext cx="4627899" cy="3909072"/>
              <a:chOff x="2421488" y="749788"/>
              <a:chExt cx="4627899" cy="39090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A863A7C-AB61-436D-88AD-5989EF39AECE}"/>
                  </a:ext>
                </a:extLst>
              </p:cNvPr>
              <p:cNvCxnSpPr>
                <a:stCxn id="5" idx="2"/>
              </p:cNvCxnSpPr>
              <p:nvPr/>
            </p:nvCxnSpPr>
            <p:spPr>
              <a:xfrm>
                <a:off x="2421488" y="4658859"/>
                <a:ext cx="4627899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/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/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/>
                <p:nvPr/>
              </p:nvSpPr>
              <p:spPr>
                <a:xfrm>
                  <a:off x="1945707" y="364906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707" y="364906"/>
                  <a:ext cx="43794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078901F-11FA-4F9D-A1D1-AD8EB8F72133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97412B-B14E-4FA3-B9EE-051B518A5CE7}"/>
              </a:ext>
            </a:extLst>
          </p:cNvPr>
          <p:cNvCxnSpPr>
            <a:cxnSpLocks/>
          </p:cNvCxnSpPr>
          <p:nvPr/>
        </p:nvCxnSpPr>
        <p:spPr>
          <a:xfrm flipV="1">
            <a:off x="943166" y="958198"/>
            <a:ext cx="0" cy="40788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435248-A393-4705-B42C-70F75BC93A0C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24AC25-DBFF-43AA-8337-1A98541E4A44}"/>
              </a:ext>
            </a:extLst>
          </p:cNvPr>
          <p:cNvSpPr txBox="1"/>
          <p:nvPr/>
        </p:nvSpPr>
        <p:spPr>
          <a:xfrm>
            <a:off x="6836735" y="1132568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Investigation</a:t>
            </a:r>
          </a:p>
        </p:txBody>
      </p:sp>
    </p:spTree>
    <p:extLst>
      <p:ext uri="{BB962C8B-B14F-4D97-AF65-F5344CB8AC3E}">
        <p14:creationId xmlns:p14="http://schemas.microsoft.com/office/powerpoint/2010/main" val="32815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B93E320C-972A-4562-9ED2-82D952E8F336}"/>
              </a:ext>
            </a:extLst>
          </p:cNvPr>
          <p:cNvSpPr txBox="1"/>
          <p:nvPr/>
        </p:nvSpPr>
        <p:spPr>
          <a:xfrm>
            <a:off x="0" y="5455789"/>
            <a:ext cx="902920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Comic Sans MS" panose="030F0702030302020204" pitchFamily="66" charset="0"/>
              </a:rPr>
              <a:t>Explore the area of triangles with one vertex at the origin.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Can you find a relationship between the area and the coordinates?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5D45E3-8043-4CF1-AA9F-34F4A6D69601}"/>
              </a:ext>
            </a:extLst>
          </p:cNvPr>
          <p:cNvGrpSpPr/>
          <p:nvPr/>
        </p:nvGrpSpPr>
        <p:grpSpPr>
          <a:xfrm>
            <a:off x="16324" y="747686"/>
            <a:ext cx="5906803" cy="4641528"/>
            <a:chOff x="1499684" y="364906"/>
            <a:chExt cx="5906803" cy="4641528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29F3A49-9600-4CED-B843-84C1AC8DD178}"/>
                </a:ext>
              </a:extLst>
            </p:cNvPr>
            <p:cNvSpPr/>
            <p:nvPr/>
          </p:nvSpPr>
          <p:spPr>
            <a:xfrm rot="19658940">
              <a:off x="1499684" y="1382965"/>
              <a:ext cx="3604735" cy="2496002"/>
            </a:xfrm>
            <a:prstGeom prst="triangle">
              <a:avLst>
                <a:gd name="adj" fmla="val 687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A6F9B4-34DC-46F3-808E-8505AD4A6DC5}"/>
                </a:ext>
              </a:extLst>
            </p:cNvPr>
            <p:cNvGrpSpPr/>
            <p:nvPr/>
          </p:nvGrpSpPr>
          <p:grpSpPr>
            <a:xfrm>
              <a:off x="2421488" y="749788"/>
              <a:ext cx="4627899" cy="3909072"/>
              <a:chOff x="2421488" y="749788"/>
              <a:chExt cx="4627899" cy="39090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A863A7C-AB61-436D-88AD-5989EF39AECE}"/>
                  </a:ext>
                </a:extLst>
              </p:cNvPr>
              <p:cNvCxnSpPr>
                <a:stCxn id="5" idx="2"/>
              </p:cNvCxnSpPr>
              <p:nvPr/>
            </p:nvCxnSpPr>
            <p:spPr>
              <a:xfrm>
                <a:off x="2421488" y="4658859"/>
                <a:ext cx="4627899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/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/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/>
                <p:nvPr/>
              </p:nvSpPr>
              <p:spPr>
                <a:xfrm>
                  <a:off x="1945707" y="364906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707" y="364906"/>
                  <a:ext cx="43794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078901F-11FA-4F9D-A1D1-AD8EB8F72133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97412B-B14E-4FA3-B9EE-051B518A5CE7}"/>
              </a:ext>
            </a:extLst>
          </p:cNvPr>
          <p:cNvCxnSpPr>
            <a:cxnSpLocks/>
          </p:cNvCxnSpPr>
          <p:nvPr/>
        </p:nvCxnSpPr>
        <p:spPr>
          <a:xfrm flipV="1">
            <a:off x="943166" y="958198"/>
            <a:ext cx="0" cy="40788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F49E2A-1E47-41E9-A6E7-8123D6B7E7BB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A4AE-80AB-4AE4-9E8F-8DF532DB989D}"/>
              </a:ext>
            </a:extLst>
          </p:cNvPr>
          <p:cNvSpPr txBox="1"/>
          <p:nvPr/>
        </p:nvSpPr>
        <p:spPr>
          <a:xfrm>
            <a:off x="6836735" y="1132568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Investigation</a:t>
            </a:r>
          </a:p>
        </p:txBody>
      </p:sp>
    </p:spTree>
    <p:extLst>
      <p:ext uri="{BB962C8B-B14F-4D97-AF65-F5344CB8AC3E}">
        <p14:creationId xmlns:p14="http://schemas.microsoft.com/office/powerpoint/2010/main" val="10764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B93E320C-972A-4562-9ED2-82D952E8F336}"/>
              </a:ext>
            </a:extLst>
          </p:cNvPr>
          <p:cNvSpPr txBox="1"/>
          <p:nvPr/>
        </p:nvSpPr>
        <p:spPr>
          <a:xfrm>
            <a:off x="0" y="5455789"/>
            <a:ext cx="902920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Comic Sans MS" panose="030F0702030302020204" pitchFamily="66" charset="0"/>
              </a:rPr>
              <a:t>Explore the area of triangles with one vertex at the origin.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Can you find a relationship between the area and the coordinates?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5D45E3-8043-4CF1-AA9F-34F4A6D69601}"/>
              </a:ext>
            </a:extLst>
          </p:cNvPr>
          <p:cNvGrpSpPr/>
          <p:nvPr/>
        </p:nvGrpSpPr>
        <p:grpSpPr>
          <a:xfrm>
            <a:off x="16324" y="747686"/>
            <a:ext cx="5906803" cy="4641528"/>
            <a:chOff x="1499684" y="364906"/>
            <a:chExt cx="5906803" cy="4641528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29F3A49-9600-4CED-B843-84C1AC8DD178}"/>
                </a:ext>
              </a:extLst>
            </p:cNvPr>
            <p:cNvSpPr/>
            <p:nvPr/>
          </p:nvSpPr>
          <p:spPr>
            <a:xfrm rot="19658940">
              <a:off x="1499684" y="1382965"/>
              <a:ext cx="3604735" cy="2496002"/>
            </a:xfrm>
            <a:prstGeom prst="triangle">
              <a:avLst>
                <a:gd name="adj" fmla="val 687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A6F9B4-34DC-46F3-808E-8505AD4A6DC5}"/>
                </a:ext>
              </a:extLst>
            </p:cNvPr>
            <p:cNvGrpSpPr/>
            <p:nvPr/>
          </p:nvGrpSpPr>
          <p:grpSpPr>
            <a:xfrm>
              <a:off x="2421488" y="749788"/>
              <a:ext cx="4627899" cy="3909072"/>
              <a:chOff x="2421488" y="749788"/>
              <a:chExt cx="4627899" cy="39090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/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EAC266-5327-4DEF-B3BC-FAC285B270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3656" y="749788"/>
                    <a:ext cx="806018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A863A7C-AB61-436D-88AD-5989EF39AECE}"/>
                  </a:ext>
                </a:extLst>
              </p:cNvPr>
              <p:cNvCxnSpPr>
                <a:stCxn id="5" idx="2"/>
              </p:cNvCxnSpPr>
              <p:nvPr/>
            </p:nvCxnSpPr>
            <p:spPr>
              <a:xfrm>
                <a:off x="2421488" y="4658859"/>
                <a:ext cx="4627899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/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3AA1C23-A54B-4988-AA86-C2ABAA182F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3147" y="2494020"/>
                    <a:ext cx="80601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/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3BF76BE-DB1C-4813-8CF7-07716402C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4959" y="4544769"/>
                  <a:ext cx="43152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/>
                <p:nvPr/>
              </p:nvSpPr>
              <p:spPr>
                <a:xfrm>
                  <a:off x="1945707" y="364906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1987CA2-622A-4ADD-BBC1-A9C56CC7F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707" y="364906"/>
                  <a:ext cx="43794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078901F-11FA-4F9D-A1D1-AD8EB8F72133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97412B-B14E-4FA3-B9EE-051B518A5CE7}"/>
              </a:ext>
            </a:extLst>
          </p:cNvPr>
          <p:cNvCxnSpPr>
            <a:cxnSpLocks/>
          </p:cNvCxnSpPr>
          <p:nvPr/>
        </p:nvCxnSpPr>
        <p:spPr>
          <a:xfrm flipV="1">
            <a:off x="943166" y="958198"/>
            <a:ext cx="0" cy="40788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9D47353-CC0A-435F-B630-3960AA7595E5}"/>
              </a:ext>
            </a:extLst>
          </p:cNvPr>
          <p:cNvSpPr txBox="1"/>
          <p:nvPr/>
        </p:nvSpPr>
        <p:spPr>
          <a:xfrm>
            <a:off x="111760" y="294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SIC_77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2796A-75D8-4963-9E10-692C4CBB46B6}"/>
              </a:ext>
            </a:extLst>
          </p:cNvPr>
          <p:cNvSpPr txBox="1"/>
          <p:nvPr/>
        </p:nvSpPr>
        <p:spPr>
          <a:xfrm>
            <a:off x="6836735" y="1121935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Investigation</a:t>
            </a:r>
          </a:p>
        </p:txBody>
      </p:sp>
    </p:spTree>
    <p:extLst>
      <p:ext uri="{BB962C8B-B14F-4D97-AF65-F5344CB8AC3E}">
        <p14:creationId xmlns:p14="http://schemas.microsoft.com/office/powerpoint/2010/main" val="16835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/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B02843-F4E0-4263-AF90-0AB9E8A3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80" y="4373410"/>
                <a:ext cx="7337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/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9FA4B-2710-4146-A3A4-C5E1B555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20" y="4342340"/>
                <a:ext cx="7337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/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C20206-D3D7-4DFA-A03A-86D9E6F4F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58" y="3892670"/>
                <a:ext cx="7337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/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458A4-5CA8-42C5-927E-AFD3B513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16" y="4361176"/>
                <a:ext cx="7337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/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DBC09-671E-4C9D-9884-E595A259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76" y="3191890"/>
                <a:ext cx="7896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/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04A758-BE11-4BEB-813C-822C52217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64" y="3336995"/>
                <a:ext cx="7896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/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BA6618-54E7-44D3-8FC7-40B30DE8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20" y="1870516"/>
                <a:ext cx="7896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/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5AE9D-45D1-4E25-A4F8-9C0C41B2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57" y="2225770"/>
                <a:ext cx="7896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/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AC266-5327-4DEF-B3BC-FAC285B2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57" y="1003634"/>
                <a:ext cx="7896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/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C11880-10ED-4C93-A4F5-7C23B13DC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25" y="1003634"/>
                <a:ext cx="7896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/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074B15-C93D-4BAB-B6F0-6D1D3E19C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500" y="1449175"/>
                <a:ext cx="78961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/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688B69-AAF6-4163-BC22-2B323586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0" y="1818507"/>
                <a:ext cx="78961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0BB89B4-D8E3-40D8-9B71-8A0906E94D26}"/>
              </a:ext>
            </a:extLst>
          </p:cNvPr>
          <p:cNvSpPr txBox="1"/>
          <p:nvPr/>
        </p:nvSpPr>
        <p:spPr>
          <a:xfrm>
            <a:off x="395536" y="4882504"/>
            <a:ext cx="8640959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Now overlay them on the same set of axes.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42DAA7-19B7-406C-90ED-67CD46BF00E7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0327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D4EF88-7C0D-4022-BC0E-8204D486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0BB89B4-D8E3-40D8-9B71-8A0906E94D26}"/>
              </a:ext>
            </a:extLst>
          </p:cNvPr>
          <p:cNvSpPr txBox="1"/>
          <p:nvPr/>
        </p:nvSpPr>
        <p:spPr>
          <a:xfrm>
            <a:off x="395536" y="4882504"/>
            <a:ext cx="8640959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mic Sans MS" panose="030F0702030302020204" pitchFamily="66" charset="0"/>
              </a:rPr>
              <a:t>Now overlay them on the same set of axes.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0C922-B8D9-4721-8AED-56F208284538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243840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D77BF-126C-4F36-94E5-8E24A6F87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A5B7EC-6D17-437B-906E-9360554CD08C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38066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8D08ED-F56F-49E2-8057-B583EB2AA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7" y="1083098"/>
            <a:ext cx="8568690" cy="338328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B3E6FD-3FC0-4D2D-A2ED-3F028C923D3C}"/>
              </a:ext>
            </a:extLst>
          </p:cNvPr>
          <p:cNvSpPr txBox="1"/>
          <p:nvPr/>
        </p:nvSpPr>
        <p:spPr>
          <a:xfrm>
            <a:off x="2601867" y="188923"/>
            <a:ext cx="394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 Triangular Areas</a:t>
            </a:r>
          </a:p>
        </p:txBody>
      </p:sp>
    </p:spTree>
    <p:extLst>
      <p:ext uri="{BB962C8B-B14F-4D97-AF65-F5344CB8AC3E}">
        <p14:creationId xmlns:p14="http://schemas.microsoft.com/office/powerpoint/2010/main" val="1657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7839</TotalTime>
  <Words>1225</Words>
  <Application>Microsoft Office PowerPoint</Application>
  <PresentationFormat>On-screen Show (4:3)</PresentationFormat>
  <Paragraphs>549</Paragraphs>
  <Slides>52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Bradley Hand ITC</vt:lpstr>
      <vt:lpstr>Calibri</vt:lpstr>
      <vt:lpstr>Cambria Math</vt:lpstr>
      <vt:lpstr>Comic Sans MS</vt:lpstr>
      <vt:lpstr>Office Theme</vt:lpstr>
      <vt:lpstr>Four Triangular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 TO TEACHER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 xy area</dc:title>
  <dc:creator>John</dc:creator>
  <cp:lastModifiedBy>John Burke</cp:lastModifiedBy>
  <cp:revision>114</cp:revision>
  <cp:lastPrinted>2019-06-17T20:59:02Z</cp:lastPrinted>
  <dcterms:created xsi:type="dcterms:W3CDTF">2014-04-18T22:31:19Z</dcterms:created>
  <dcterms:modified xsi:type="dcterms:W3CDTF">2020-12-18T22:55:24Z</dcterms:modified>
</cp:coreProperties>
</file>